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3"/>
  </p:handoutMasterIdLst>
  <p:sldIdLst>
    <p:sldId id="266" r:id="rId2"/>
    <p:sldId id="308" r:id="rId3"/>
    <p:sldId id="425" r:id="rId4"/>
    <p:sldId id="304" r:id="rId5"/>
    <p:sldId id="306" r:id="rId6"/>
    <p:sldId id="397" r:id="rId7"/>
    <p:sldId id="353" r:id="rId8"/>
    <p:sldId id="267" r:id="rId9"/>
    <p:sldId id="286" r:id="rId10"/>
    <p:sldId id="283" r:id="rId11"/>
    <p:sldId id="274" r:id="rId12"/>
    <p:sldId id="270" r:id="rId13"/>
    <p:sldId id="271" r:id="rId14"/>
    <p:sldId id="366" r:id="rId15"/>
    <p:sldId id="355" r:id="rId16"/>
    <p:sldId id="356" r:id="rId17"/>
    <p:sldId id="357" r:id="rId18"/>
    <p:sldId id="419" r:id="rId19"/>
    <p:sldId id="358" r:id="rId20"/>
    <p:sldId id="359" r:id="rId21"/>
    <p:sldId id="360" r:id="rId22"/>
    <p:sldId id="361" r:id="rId23"/>
    <p:sldId id="362" r:id="rId24"/>
    <p:sldId id="420" r:id="rId25"/>
    <p:sldId id="421" r:id="rId26"/>
    <p:sldId id="422" r:id="rId27"/>
    <p:sldId id="424" r:id="rId28"/>
    <p:sldId id="423" r:id="rId29"/>
    <p:sldId id="364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326" r:id="rId40"/>
    <p:sldId id="325" r:id="rId41"/>
    <p:sldId id="408" r:id="rId42"/>
    <p:sldId id="407" r:id="rId43"/>
    <p:sldId id="409" r:id="rId44"/>
    <p:sldId id="410" r:id="rId45"/>
    <p:sldId id="411" r:id="rId46"/>
    <p:sldId id="412" r:id="rId47"/>
    <p:sldId id="337" r:id="rId48"/>
    <p:sldId id="414" r:id="rId49"/>
    <p:sldId id="415" r:id="rId50"/>
    <p:sldId id="416" r:id="rId51"/>
    <p:sldId id="417" r:id="rId52"/>
    <p:sldId id="330" r:id="rId53"/>
    <p:sldId id="333" r:id="rId54"/>
    <p:sldId id="331" r:id="rId55"/>
    <p:sldId id="445" r:id="rId56"/>
    <p:sldId id="426" r:id="rId57"/>
    <p:sldId id="427" r:id="rId58"/>
    <p:sldId id="429" r:id="rId59"/>
    <p:sldId id="430" r:id="rId60"/>
    <p:sldId id="431" r:id="rId61"/>
    <p:sldId id="432" r:id="rId62"/>
    <p:sldId id="433" r:id="rId63"/>
    <p:sldId id="434" r:id="rId64"/>
    <p:sldId id="436" r:id="rId65"/>
    <p:sldId id="438" r:id="rId66"/>
    <p:sldId id="439" r:id="rId67"/>
    <p:sldId id="441" r:id="rId68"/>
    <p:sldId id="442" r:id="rId69"/>
    <p:sldId id="443" r:id="rId70"/>
    <p:sldId id="350" r:id="rId71"/>
    <p:sldId id="444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083" autoAdjust="0"/>
    <p:restoredTop sz="94624" autoAdjust="0"/>
  </p:normalViewPr>
  <p:slideViewPr>
    <p:cSldViewPr>
      <p:cViewPr>
        <p:scale>
          <a:sx n="60" d="100"/>
          <a:sy n="60" d="100"/>
        </p:scale>
        <p:origin x="-118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</a:defRPr>
            </a:lvl1pPr>
          </a:lstStyle>
          <a:p>
            <a:pPr>
              <a:defRPr/>
            </a:pPr>
            <a:fld id="{600E4202-798A-4BF1-A1D2-B43890A73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46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1F10D-DAC2-4EDA-93A1-5D294CDA0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56BF-E482-4193-83BC-0DC7A37CD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A6A21-EC9A-41CE-9B53-7046390EC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4147-45C4-4775-8311-FA2CC713E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3D8A2-65C0-406E-BA4C-F551318D3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5E27-4778-485F-B8B0-EBD3F1630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3C47-871C-48A4-B5C7-E33DC5B2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5BAC-C8DC-4EA3-80AA-8E5C6583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7C93-0A9A-43CA-8066-DB8374E7B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160A-E142-4E36-8C3F-FB682005E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D083-005D-4AF3-93AF-0675BB47A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2CA0-B12F-4D7C-BBA9-084FF996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0F0E-7C85-4C24-A799-A259E8023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8658-B279-40F6-933E-319986617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itchFamily="34" charset="0"/>
              </a:defRPr>
            </a:lvl1pPr>
          </a:lstStyle>
          <a:p>
            <a:pPr>
              <a:defRPr/>
            </a:pPr>
            <a:fld id="{BF74F9E4-7B93-4B24-AA12-705BBA25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91512" cy="1084263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600" smtClean="0"/>
              <a:t>Лекция</a:t>
            </a:r>
            <a:br>
              <a:rPr lang="ru-RU" sz="3600" smtClean="0"/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Современные стандарты шифрования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221163"/>
            <a:ext cx="8229600" cy="3382962"/>
          </a:xfrm>
        </p:spPr>
        <p:txBody>
          <a:bodyPr/>
          <a:lstStyle/>
          <a:p>
            <a:pPr eaLnBrk="1" hangingPunct="1"/>
            <a:r>
              <a:rPr lang="ru-RU" smtClean="0"/>
              <a:t>Лектор: профессор  Яковлев В.А.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476250" y="0"/>
            <a:ext cx="8229600" cy="633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i="0">
                <a:solidFill>
                  <a:schemeClr val="tx2"/>
                </a:solidFill>
                <a:latin typeface="Times New Roman" pitchFamily="18" charset="0"/>
              </a:rPr>
              <a:t>Схема построения шифр</a:t>
            </a:r>
            <a:r>
              <a:rPr lang="ru-RU" sz="2800" i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en-US" sz="2800" i="0">
                <a:solidFill>
                  <a:schemeClr val="tx2"/>
                </a:solidFill>
                <a:latin typeface="Times New Roman" pitchFamily="18" charset="0"/>
              </a:rPr>
              <a:t> Фейстеля</a:t>
            </a:r>
            <a:r>
              <a:rPr lang="en-US" sz="4000" i="0">
                <a:solidFill>
                  <a:schemeClr val="tx2"/>
                </a:solidFill>
              </a:rPr>
              <a:t> </a:t>
            </a:r>
            <a:endParaRPr lang="ru-RU" sz="4000" i="0">
              <a:solidFill>
                <a:schemeClr val="tx2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232025" y="863600"/>
          <a:ext cx="5316538" cy="5994400"/>
        </p:xfrm>
        <a:graphic>
          <a:graphicData uri="http://schemas.openxmlformats.org/presentationml/2006/ole">
            <p:oleObj spid="_x0000_s2054" name="Visio" r:id="rId3" imgW="3955637" imgH="514921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Базовый алгоритм шифрования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8605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04850" y="1092200"/>
          <a:ext cx="7847013" cy="5765800"/>
        </p:xfrm>
        <a:graphic>
          <a:graphicData uri="http://schemas.openxmlformats.org/presentationml/2006/ole">
            <p:oleObj spid="_x0000_s3078" name="Visio" r:id="rId3" imgW="5225415" imgH="5279517" progId="Visio.Drawing.11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86050" y="14779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183438" y="5734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348413" y="61658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443663" y="5949950"/>
            <a:ext cx="287337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6629400" cy="79216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Таблица подстановок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3200" dirty="0" smtClean="0"/>
          </a:p>
        </p:txBody>
      </p:sp>
      <p:grpSp>
        <p:nvGrpSpPr>
          <p:cNvPr id="20483" name="Group 107"/>
          <p:cNvGrpSpPr>
            <a:grpSpLocks/>
          </p:cNvGrpSpPr>
          <p:nvPr/>
        </p:nvGrpSpPr>
        <p:grpSpPr bwMode="auto">
          <a:xfrm>
            <a:off x="3402013" y="1562291"/>
            <a:ext cx="3657600" cy="4975034"/>
            <a:chOff x="-3" y="-27"/>
            <a:chExt cx="1450" cy="5419"/>
          </a:xfrm>
        </p:grpSpPr>
        <p:grpSp>
          <p:nvGrpSpPr>
            <p:cNvPr id="20484" name="Group 105"/>
            <p:cNvGrpSpPr>
              <a:grpSpLocks/>
            </p:cNvGrpSpPr>
            <p:nvPr/>
          </p:nvGrpSpPr>
          <p:grpSpPr bwMode="auto">
            <a:xfrm>
              <a:off x="0" y="-27"/>
              <a:ext cx="1444" cy="5416"/>
              <a:chOff x="0" y="-27"/>
              <a:chExt cx="1444" cy="5416"/>
            </a:xfrm>
          </p:grpSpPr>
          <p:grpSp>
            <p:nvGrpSpPr>
              <p:cNvPr id="20486" name="Group 38"/>
              <p:cNvGrpSpPr>
                <a:grpSpLocks/>
              </p:cNvGrpSpPr>
              <p:nvPr/>
            </p:nvGrpSpPr>
            <p:grpSpPr bwMode="auto">
              <a:xfrm>
                <a:off x="0" y="-27"/>
                <a:ext cx="722" cy="344"/>
                <a:chOff x="0" y="-27"/>
                <a:chExt cx="722" cy="344"/>
              </a:xfrm>
            </p:grpSpPr>
            <p:sp>
              <p:nvSpPr>
                <p:cNvPr id="20586" name="Rectangle 3"/>
                <p:cNvSpPr>
                  <a:spLocks noChangeArrowheads="1"/>
                </p:cNvSpPr>
                <p:nvPr/>
              </p:nvSpPr>
              <p:spPr bwMode="auto">
                <a:xfrm>
                  <a:off x="38" y="-27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ru-RU" i="0" dirty="0">
                      <a:latin typeface="Times New Roman" pitchFamily="18" charset="0"/>
                      <a:cs typeface="Times New Roman" pitchFamily="18" charset="0"/>
                    </a:rPr>
                    <a:t>Вход </a:t>
                  </a:r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ru-RU" i="0" baseline="-30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87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87" name="Group 40"/>
              <p:cNvGrpSpPr>
                <a:grpSpLocks/>
              </p:cNvGrpSpPr>
              <p:nvPr/>
            </p:nvGrpSpPr>
            <p:grpSpPr bwMode="auto">
              <a:xfrm>
                <a:off x="722" y="0"/>
                <a:ext cx="722" cy="317"/>
                <a:chOff x="722" y="0"/>
                <a:chExt cx="722" cy="317"/>
              </a:xfrm>
            </p:grpSpPr>
            <p:sp>
              <p:nvSpPr>
                <p:cNvPr id="20584" name="Rectangle 4"/>
                <p:cNvSpPr>
                  <a:spLocks noChangeArrowheads="1"/>
                </p:cNvSpPr>
                <p:nvPr/>
              </p:nvSpPr>
              <p:spPr bwMode="auto">
                <a:xfrm>
                  <a:off x="765" y="0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>
                      <a:cs typeface="Times New Roman" pitchFamily="18" charset="0"/>
                    </a:rPr>
                    <a:t>Выход </a:t>
                  </a:r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 </a:t>
                  </a:r>
                  <a:r>
                    <a:rPr lang="ru-RU" i="0" baseline="-30000" dirty="0" smtClean="0">
                      <a:cs typeface="Times New Roman" pitchFamily="18" charset="0"/>
                    </a:rPr>
                    <a:t>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85" name="Rectangle 39"/>
                <p:cNvSpPr>
                  <a:spLocks noChangeArrowheads="1"/>
                </p:cNvSpPr>
                <p:nvPr/>
              </p:nvSpPr>
              <p:spPr bwMode="auto">
                <a:xfrm>
                  <a:off x="722" y="0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88" name="Group 42"/>
              <p:cNvGrpSpPr>
                <a:grpSpLocks/>
              </p:cNvGrpSpPr>
              <p:nvPr/>
            </p:nvGrpSpPr>
            <p:grpSpPr bwMode="auto">
              <a:xfrm>
                <a:off x="0" y="317"/>
                <a:ext cx="722" cy="317"/>
                <a:chOff x="0" y="317"/>
                <a:chExt cx="722" cy="317"/>
              </a:xfrm>
            </p:grpSpPr>
            <p:sp>
              <p:nvSpPr>
                <p:cNvPr id="20582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317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0000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83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317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89" name="Group 44"/>
              <p:cNvGrpSpPr>
                <a:grpSpLocks/>
              </p:cNvGrpSpPr>
              <p:nvPr/>
            </p:nvGrpSpPr>
            <p:grpSpPr bwMode="auto">
              <a:xfrm>
                <a:off x="722" y="317"/>
                <a:ext cx="722" cy="317"/>
                <a:chOff x="722" y="317"/>
                <a:chExt cx="722" cy="317"/>
              </a:xfrm>
            </p:grpSpPr>
            <p:sp>
              <p:nvSpPr>
                <p:cNvPr id="20580" name="Rectangle 6"/>
                <p:cNvSpPr>
                  <a:spLocks noChangeArrowheads="1"/>
                </p:cNvSpPr>
                <p:nvPr/>
              </p:nvSpPr>
              <p:spPr bwMode="auto">
                <a:xfrm>
                  <a:off x="765" y="317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0110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81" name="Rectangle 43"/>
                <p:cNvSpPr>
                  <a:spLocks noChangeArrowheads="1"/>
                </p:cNvSpPr>
                <p:nvPr/>
              </p:nvSpPr>
              <p:spPr bwMode="auto">
                <a:xfrm>
                  <a:off x="722" y="317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0" name="Group 46"/>
              <p:cNvGrpSpPr>
                <a:grpSpLocks/>
              </p:cNvGrpSpPr>
              <p:nvPr/>
            </p:nvGrpSpPr>
            <p:grpSpPr bwMode="auto">
              <a:xfrm>
                <a:off x="0" y="634"/>
                <a:ext cx="722" cy="317"/>
                <a:chOff x="0" y="634"/>
                <a:chExt cx="722" cy="317"/>
              </a:xfrm>
            </p:grpSpPr>
            <p:sp>
              <p:nvSpPr>
                <p:cNvPr id="20578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634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0001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79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1" name="Group 48"/>
              <p:cNvGrpSpPr>
                <a:grpSpLocks/>
              </p:cNvGrpSpPr>
              <p:nvPr/>
            </p:nvGrpSpPr>
            <p:grpSpPr bwMode="auto">
              <a:xfrm>
                <a:off x="722" y="634"/>
                <a:ext cx="722" cy="317"/>
                <a:chOff x="722" y="634"/>
                <a:chExt cx="722" cy="317"/>
              </a:xfrm>
            </p:grpSpPr>
            <p:sp>
              <p:nvSpPr>
                <p:cNvPr id="20576" name="Rectangle 8"/>
                <p:cNvSpPr>
                  <a:spLocks noChangeArrowheads="1"/>
                </p:cNvSpPr>
                <p:nvPr/>
              </p:nvSpPr>
              <p:spPr bwMode="auto">
                <a:xfrm>
                  <a:off x="765" y="634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1000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77" name="Rectangle 47"/>
                <p:cNvSpPr>
                  <a:spLocks noChangeArrowheads="1"/>
                </p:cNvSpPr>
                <p:nvPr/>
              </p:nvSpPr>
              <p:spPr bwMode="auto">
                <a:xfrm>
                  <a:off x="722" y="634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2" name="Group 50"/>
              <p:cNvGrpSpPr>
                <a:grpSpLocks/>
              </p:cNvGrpSpPr>
              <p:nvPr/>
            </p:nvGrpSpPr>
            <p:grpSpPr bwMode="auto">
              <a:xfrm>
                <a:off x="0" y="951"/>
                <a:ext cx="722" cy="317"/>
                <a:chOff x="0" y="951"/>
                <a:chExt cx="722" cy="317"/>
              </a:xfrm>
            </p:grpSpPr>
            <p:sp>
              <p:nvSpPr>
                <p:cNvPr id="20574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951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0010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75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951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3" name="Group 52"/>
              <p:cNvGrpSpPr>
                <a:grpSpLocks/>
              </p:cNvGrpSpPr>
              <p:nvPr/>
            </p:nvGrpSpPr>
            <p:grpSpPr bwMode="auto">
              <a:xfrm>
                <a:off x="722" y="951"/>
                <a:ext cx="722" cy="317"/>
                <a:chOff x="722" y="951"/>
                <a:chExt cx="722" cy="317"/>
              </a:xfrm>
            </p:grpSpPr>
            <p:sp>
              <p:nvSpPr>
                <p:cNvPr id="20572" name="Rectangle 10"/>
                <p:cNvSpPr>
                  <a:spLocks noChangeArrowheads="1"/>
                </p:cNvSpPr>
                <p:nvPr/>
              </p:nvSpPr>
              <p:spPr bwMode="auto">
                <a:xfrm>
                  <a:off x="765" y="951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0010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73" name="Rectangle 51"/>
                <p:cNvSpPr>
                  <a:spLocks noChangeArrowheads="1"/>
                </p:cNvSpPr>
                <p:nvPr/>
              </p:nvSpPr>
              <p:spPr bwMode="auto">
                <a:xfrm>
                  <a:off x="722" y="951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4" name="Group 54"/>
              <p:cNvGrpSpPr>
                <a:grpSpLocks/>
              </p:cNvGrpSpPr>
              <p:nvPr/>
            </p:nvGrpSpPr>
            <p:grpSpPr bwMode="auto">
              <a:xfrm>
                <a:off x="0" y="1268"/>
                <a:ext cx="722" cy="317"/>
                <a:chOff x="0" y="1268"/>
                <a:chExt cx="722" cy="317"/>
              </a:xfrm>
            </p:grpSpPr>
            <p:sp>
              <p:nvSpPr>
                <p:cNvPr id="20570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268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0011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71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1268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5" name="Group 56"/>
              <p:cNvGrpSpPr>
                <a:grpSpLocks/>
              </p:cNvGrpSpPr>
              <p:nvPr/>
            </p:nvGrpSpPr>
            <p:grpSpPr bwMode="auto">
              <a:xfrm>
                <a:off x="722" y="1268"/>
                <a:ext cx="722" cy="317"/>
                <a:chOff x="722" y="1268"/>
                <a:chExt cx="722" cy="317"/>
              </a:xfrm>
            </p:grpSpPr>
            <p:sp>
              <p:nvSpPr>
                <p:cNvPr id="20568" name="Rectangle 12"/>
                <p:cNvSpPr>
                  <a:spLocks noChangeArrowheads="1"/>
                </p:cNvSpPr>
                <p:nvPr/>
              </p:nvSpPr>
              <p:spPr bwMode="auto">
                <a:xfrm>
                  <a:off x="765" y="1268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0011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69" name="Rectangle 55"/>
                <p:cNvSpPr>
                  <a:spLocks noChangeArrowheads="1"/>
                </p:cNvSpPr>
                <p:nvPr/>
              </p:nvSpPr>
              <p:spPr bwMode="auto">
                <a:xfrm>
                  <a:off x="722" y="1268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6" name="Group 58"/>
              <p:cNvGrpSpPr>
                <a:grpSpLocks/>
              </p:cNvGrpSpPr>
              <p:nvPr/>
            </p:nvGrpSpPr>
            <p:grpSpPr bwMode="auto">
              <a:xfrm>
                <a:off x="0" y="1585"/>
                <a:ext cx="722" cy="317"/>
                <a:chOff x="0" y="1585"/>
                <a:chExt cx="722" cy="317"/>
              </a:xfrm>
            </p:grpSpPr>
            <p:sp>
              <p:nvSpPr>
                <p:cNvPr id="20566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1585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0100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67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1585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7" name="Group 60"/>
              <p:cNvGrpSpPr>
                <a:grpSpLocks/>
              </p:cNvGrpSpPr>
              <p:nvPr/>
            </p:nvGrpSpPr>
            <p:grpSpPr bwMode="auto">
              <a:xfrm>
                <a:off x="722" y="1585"/>
                <a:ext cx="722" cy="317"/>
                <a:chOff x="722" y="1585"/>
                <a:chExt cx="722" cy="317"/>
              </a:xfrm>
            </p:grpSpPr>
            <p:sp>
              <p:nvSpPr>
                <p:cNvPr id="20564" name="Rectangle 14"/>
                <p:cNvSpPr>
                  <a:spLocks noChangeArrowheads="1"/>
                </p:cNvSpPr>
                <p:nvPr/>
              </p:nvSpPr>
              <p:spPr bwMode="auto">
                <a:xfrm>
                  <a:off x="765" y="1585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1001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65" name="Rectangle 59"/>
                <p:cNvSpPr>
                  <a:spLocks noChangeArrowheads="1"/>
                </p:cNvSpPr>
                <p:nvPr/>
              </p:nvSpPr>
              <p:spPr bwMode="auto">
                <a:xfrm>
                  <a:off x="722" y="1585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8" name="Group 62"/>
              <p:cNvGrpSpPr>
                <a:grpSpLocks/>
              </p:cNvGrpSpPr>
              <p:nvPr/>
            </p:nvGrpSpPr>
            <p:grpSpPr bwMode="auto">
              <a:xfrm>
                <a:off x="0" y="1902"/>
                <a:ext cx="722" cy="317"/>
                <a:chOff x="0" y="1902"/>
                <a:chExt cx="722" cy="317"/>
              </a:xfrm>
            </p:grpSpPr>
            <p:sp>
              <p:nvSpPr>
                <p:cNvPr id="20562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1902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0101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63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1902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99" name="Group 64"/>
              <p:cNvGrpSpPr>
                <a:grpSpLocks/>
              </p:cNvGrpSpPr>
              <p:nvPr/>
            </p:nvGrpSpPr>
            <p:grpSpPr bwMode="auto">
              <a:xfrm>
                <a:off x="722" y="1902"/>
                <a:ext cx="722" cy="317"/>
                <a:chOff x="722" y="1902"/>
                <a:chExt cx="722" cy="317"/>
              </a:xfrm>
            </p:grpSpPr>
            <p:sp>
              <p:nvSpPr>
                <p:cNvPr id="20560" name="Rectangle 16"/>
                <p:cNvSpPr>
                  <a:spLocks noChangeArrowheads="1"/>
                </p:cNvSpPr>
                <p:nvPr/>
              </p:nvSpPr>
              <p:spPr bwMode="auto">
                <a:xfrm>
                  <a:off x="765" y="1902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1010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61" name="Rectangle 63"/>
                <p:cNvSpPr>
                  <a:spLocks noChangeArrowheads="1"/>
                </p:cNvSpPr>
                <p:nvPr/>
              </p:nvSpPr>
              <p:spPr bwMode="auto">
                <a:xfrm>
                  <a:off x="722" y="1902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0" name="Group 66"/>
              <p:cNvGrpSpPr>
                <a:grpSpLocks/>
              </p:cNvGrpSpPr>
              <p:nvPr/>
            </p:nvGrpSpPr>
            <p:grpSpPr bwMode="auto">
              <a:xfrm>
                <a:off x="0" y="2219"/>
                <a:ext cx="722" cy="317"/>
                <a:chOff x="0" y="2219"/>
                <a:chExt cx="722" cy="317"/>
              </a:xfrm>
            </p:grpSpPr>
            <p:sp>
              <p:nvSpPr>
                <p:cNvPr id="20558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2219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0110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59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2219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1" name="Group 68"/>
              <p:cNvGrpSpPr>
                <a:grpSpLocks/>
              </p:cNvGrpSpPr>
              <p:nvPr/>
            </p:nvGrpSpPr>
            <p:grpSpPr bwMode="auto">
              <a:xfrm>
                <a:off x="722" y="2219"/>
                <a:ext cx="722" cy="317"/>
                <a:chOff x="722" y="2219"/>
                <a:chExt cx="722" cy="317"/>
              </a:xfrm>
            </p:grpSpPr>
            <p:sp>
              <p:nvSpPr>
                <p:cNvPr id="20556" name="Rectangle 18"/>
                <p:cNvSpPr>
                  <a:spLocks noChangeArrowheads="1"/>
                </p:cNvSpPr>
                <p:nvPr/>
              </p:nvSpPr>
              <p:spPr bwMode="auto">
                <a:xfrm>
                  <a:off x="765" y="2219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0101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57" name="Rectangle 67"/>
                <p:cNvSpPr>
                  <a:spLocks noChangeArrowheads="1"/>
                </p:cNvSpPr>
                <p:nvPr/>
              </p:nvSpPr>
              <p:spPr bwMode="auto">
                <a:xfrm>
                  <a:off x="722" y="2219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2" name="Group 70"/>
              <p:cNvGrpSpPr>
                <a:grpSpLocks/>
              </p:cNvGrpSpPr>
              <p:nvPr/>
            </p:nvGrpSpPr>
            <p:grpSpPr bwMode="auto">
              <a:xfrm>
                <a:off x="0" y="2536"/>
                <a:ext cx="722" cy="317"/>
                <a:chOff x="0" y="2536"/>
                <a:chExt cx="722" cy="317"/>
              </a:xfrm>
            </p:grpSpPr>
            <p:sp>
              <p:nvSpPr>
                <p:cNvPr id="20554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2536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0111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55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2536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3" name="Group 72"/>
              <p:cNvGrpSpPr>
                <a:grpSpLocks/>
              </p:cNvGrpSpPr>
              <p:nvPr/>
            </p:nvGrpSpPr>
            <p:grpSpPr bwMode="auto">
              <a:xfrm>
                <a:off x="722" y="2536"/>
                <a:ext cx="722" cy="317"/>
                <a:chOff x="722" y="2536"/>
                <a:chExt cx="722" cy="317"/>
              </a:xfrm>
            </p:grpSpPr>
            <p:sp>
              <p:nvSpPr>
                <p:cNvPr id="205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65" y="2536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1100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53" name="Rectangle 71"/>
                <p:cNvSpPr>
                  <a:spLocks noChangeArrowheads="1"/>
                </p:cNvSpPr>
                <p:nvPr/>
              </p:nvSpPr>
              <p:spPr bwMode="auto">
                <a:xfrm>
                  <a:off x="722" y="2536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4" name="Group 74"/>
              <p:cNvGrpSpPr>
                <a:grpSpLocks/>
              </p:cNvGrpSpPr>
              <p:nvPr/>
            </p:nvGrpSpPr>
            <p:grpSpPr bwMode="auto">
              <a:xfrm>
                <a:off x="0" y="2853"/>
                <a:ext cx="722" cy="317"/>
                <a:chOff x="0" y="2853"/>
                <a:chExt cx="722" cy="317"/>
              </a:xfrm>
            </p:grpSpPr>
            <p:sp>
              <p:nvSpPr>
                <p:cNvPr id="20550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2853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1000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51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2853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5" name="Group 76"/>
              <p:cNvGrpSpPr>
                <a:grpSpLocks/>
              </p:cNvGrpSpPr>
              <p:nvPr/>
            </p:nvGrpSpPr>
            <p:grpSpPr bwMode="auto">
              <a:xfrm>
                <a:off x="722" y="2853"/>
                <a:ext cx="722" cy="317"/>
                <a:chOff x="722" y="2853"/>
                <a:chExt cx="722" cy="317"/>
              </a:xfrm>
            </p:grpSpPr>
            <p:sp>
              <p:nvSpPr>
                <p:cNvPr id="20548" name="Rectangle 22"/>
                <p:cNvSpPr>
                  <a:spLocks noChangeArrowheads="1"/>
                </p:cNvSpPr>
                <p:nvPr/>
              </p:nvSpPr>
              <p:spPr bwMode="auto">
                <a:xfrm>
                  <a:off x="765" y="2853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0001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49" name="Rectangle 75"/>
                <p:cNvSpPr>
                  <a:spLocks noChangeArrowheads="1"/>
                </p:cNvSpPr>
                <p:nvPr/>
              </p:nvSpPr>
              <p:spPr bwMode="auto">
                <a:xfrm>
                  <a:off x="722" y="2853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6" name="Group 78"/>
              <p:cNvGrpSpPr>
                <a:grpSpLocks/>
              </p:cNvGrpSpPr>
              <p:nvPr/>
            </p:nvGrpSpPr>
            <p:grpSpPr bwMode="auto">
              <a:xfrm>
                <a:off x="0" y="3170"/>
                <a:ext cx="722" cy="317"/>
                <a:chOff x="0" y="3170"/>
                <a:chExt cx="722" cy="317"/>
              </a:xfrm>
            </p:grpSpPr>
            <p:sp>
              <p:nvSpPr>
                <p:cNvPr id="20546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3170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1001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47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3170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7" name="Group 80"/>
              <p:cNvGrpSpPr>
                <a:grpSpLocks/>
              </p:cNvGrpSpPr>
              <p:nvPr/>
            </p:nvGrpSpPr>
            <p:grpSpPr bwMode="auto">
              <a:xfrm>
                <a:off x="722" y="3170"/>
                <a:ext cx="722" cy="317"/>
                <a:chOff x="722" y="3170"/>
                <a:chExt cx="722" cy="317"/>
              </a:xfrm>
            </p:grpSpPr>
            <p:sp>
              <p:nvSpPr>
                <p:cNvPr id="20544" name="Rectangle 24"/>
                <p:cNvSpPr>
                  <a:spLocks noChangeArrowheads="1"/>
                </p:cNvSpPr>
                <p:nvPr/>
              </p:nvSpPr>
              <p:spPr bwMode="auto">
                <a:xfrm>
                  <a:off x="765" y="3170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1110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45" name="Rectangle 79"/>
                <p:cNvSpPr>
                  <a:spLocks noChangeArrowheads="1"/>
                </p:cNvSpPr>
                <p:nvPr/>
              </p:nvSpPr>
              <p:spPr bwMode="auto">
                <a:xfrm>
                  <a:off x="722" y="3170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8" name="Group 82"/>
              <p:cNvGrpSpPr>
                <a:grpSpLocks/>
              </p:cNvGrpSpPr>
              <p:nvPr/>
            </p:nvGrpSpPr>
            <p:grpSpPr bwMode="auto">
              <a:xfrm>
                <a:off x="0" y="3487"/>
                <a:ext cx="722" cy="317"/>
                <a:chOff x="0" y="3487"/>
                <a:chExt cx="722" cy="317"/>
              </a:xfrm>
            </p:grpSpPr>
            <p:sp>
              <p:nvSpPr>
                <p:cNvPr id="20542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3487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1010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43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3487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09" name="Group 84"/>
              <p:cNvGrpSpPr>
                <a:grpSpLocks/>
              </p:cNvGrpSpPr>
              <p:nvPr/>
            </p:nvGrpSpPr>
            <p:grpSpPr bwMode="auto">
              <a:xfrm>
                <a:off x="722" y="3487"/>
                <a:ext cx="722" cy="317"/>
                <a:chOff x="722" y="3487"/>
                <a:chExt cx="722" cy="317"/>
              </a:xfrm>
            </p:grpSpPr>
            <p:sp>
              <p:nvSpPr>
                <p:cNvPr id="20540" name="Rectangle 26"/>
                <p:cNvSpPr>
                  <a:spLocks noChangeArrowheads="1"/>
                </p:cNvSpPr>
                <p:nvPr/>
              </p:nvSpPr>
              <p:spPr bwMode="auto">
                <a:xfrm>
                  <a:off x="765" y="3487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0100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41" name="Rectangle 83"/>
                <p:cNvSpPr>
                  <a:spLocks noChangeArrowheads="1"/>
                </p:cNvSpPr>
                <p:nvPr/>
              </p:nvSpPr>
              <p:spPr bwMode="auto">
                <a:xfrm>
                  <a:off x="722" y="3487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0" name="Group 86"/>
              <p:cNvGrpSpPr>
                <a:grpSpLocks/>
              </p:cNvGrpSpPr>
              <p:nvPr/>
            </p:nvGrpSpPr>
            <p:grpSpPr bwMode="auto">
              <a:xfrm>
                <a:off x="0" y="3804"/>
                <a:ext cx="722" cy="317"/>
                <a:chOff x="0" y="3804"/>
                <a:chExt cx="722" cy="317"/>
              </a:xfrm>
            </p:grpSpPr>
            <p:sp>
              <p:nvSpPr>
                <p:cNvPr id="20538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3804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1011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39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3804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1" name="Group 88"/>
              <p:cNvGrpSpPr>
                <a:grpSpLocks/>
              </p:cNvGrpSpPr>
              <p:nvPr/>
            </p:nvGrpSpPr>
            <p:grpSpPr bwMode="auto">
              <a:xfrm>
                <a:off x="722" y="3804"/>
                <a:ext cx="722" cy="317"/>
                <a:chOff x="722" y="3804"/>
                <a:chExt cx="722" cy="317"/>
              </a:xfrm>
            </p:grpSpPr>
            <p:sp>
              <p:nvSpPr>
                <p:cNvPr id="20536" name="Rectangle 28"/>
                <p:cNvSpPr>
                  <a:spLocks noChangeArrowheads="1"/>
                </p:cNvSpPr>
                <p:nvPr/>
              </p:nvSpPr>
              <p:spPr bwMode="auto">
                <a:xfrm>
                  <a:off x="765" y="3804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0111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37" name="Rectangle 87"/>
                <p:cNvSpPr>
                  <a:spLocks noChangeArrowheads="1"/>
                </p:cNvSpPr>
                <p:nvPr/>
              </p:nvSpPr>
              <p:spPr bwMode="auto">
                <a:xfrm>
                  <a:off x="722" y="3804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2" name="Group 90"/>
              <p:cNvGrpSpPr>
                <a:grpSpLocks/>
              </p:cNvGrpSpPr>
              <p:nvPr/>
            </p:nvGrpSpPr>
            <p:grpSpPr bwMode="auto">
              <a:xfrm>
                <a:off x="0" y="4121"/>
                <a:ext cx="722" cy="317"/>
                <a:chOff x="0" y="4121"/>
                <a:chExt cx="722" cy="317"/>
              </a:xfrm>
            </p:grpSpPr>
            <p:sp>
              <p:nvSpPr>
                <p:cNvPr id="20534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4121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1100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35" name="Rectangle 89"/>
                <p:cNvSpPr>
                  <a:spLocks noChangeArrowheads="1"/>
                </p:cNvSpPr>
                <p:nvPr/>
              </p:nvSpPr>
              <p:spPr bwMode="auto">
                <a:xfrm>
                  <a:off x="0" y="4121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3" name="Group 92"/>
              <p:cNvGrpSpPr>
                <a:grpSpLocks/>
              </p:cNvGrpSpPr>
              <p:nvPr/>
            </p:nvGrpSpPr>
            <p:grpSpPr bwMode="auto">
              <a:xfrm>
                <a:off x="722" y="4121"/>
                <a:ext cx="722" cy="317"/>
                <a:chOff x="722" y="4121"/>
                <a:chExt cx="722" cy="317"/>
              </a:xfrm>
            </p:grpSpPr>
            <p:sp>
              <p:nvSpPr>
                <p:cNvPr id="20532" name="Rectangle 30"/>
                <p:cNvSpPr>
                  <a:spLocks noChangeArrowheads="1"/>
                </p:cNvSpPr>
                <p:nvPr/>
              </p:nvSpPr>
              <p:spPr bwMode="auto">
                <a:xfrm>
                  <a:off x="765" y="4121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1011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33" name="Rectangle 91"/>
                <p:cNvSpPr>
                  <a:spLocks noChangeArrowheads="1"/>
                </p:cNvSpPr>
                <p:nvPr/>
              </p:nvSpPr>
              <p:spPr bwMode="auto">
                <a:xfrm>
                  <a:off x="722" y="4121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4" name="Group 94"/>
              <p:cNvGrpSpPr>
                <a:grpSpLocks/>
              </p:cNvGrpSpPr>
              <p:nvPr/>
            </p:nvGrpSpPr>
            <p:grpSpPr bwMode="auto">
              <a:xfrm>
                <a:off x="0" y="4438"/>
                <a:ext cx="722" cy="317"/>
                <a:chOff x="0" y="4438"/>
                <a:chExt cx="722" cy="317"/>
              </a:xfrm>
            </p:grpSpPr>
            <p:sp>
              <p:nvSpPr>
                <p:cNvPr id="20530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4438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1101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31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4438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5" name="Group 96"/>
              <p:cNvGrpSpPr>
                <a:grpSpLocks/>
              </p:cNvGrpSpPr>
              <p:nvPr/>
            </p:nvGrpSpPr>
            <p:grpSpPr bwMode="auto">
              <a:xfrm>
                <a:off x="722" y="4438"/>
                <a:ext cx="722" cy="317"/>
                <a:chOff x="722" y="4438"/>
                <a:chExt cx="722" cy="317"/>
              </a:xfrm>
            </p:grpSpPr>
            <p:sp>
              <p:nvSpPr>
                <p:cNvPr id="20528" name="Rectangle 32"/>
                <p:cNvSpPr>
                  <a:spLocks noChangeArrowheads="1"/>
                </p:cNvSpPr>
                <p:nvPr/>
              </p:nvSpPr>
              <p:spPr bwMode="auto">
                <a:xfrm>
                  <a:off x="765" y="4438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1101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29" name="Rectangle 95"/>
                <p:cNvSpPr>
                  <a:spLocks noChangeArrowheads="1"/>
                </p:cNvSpPr>
                <p:nvPr/>
              </p:nvSpPr>
              <p:spPr bwMode="auto">
                <a:xfrm>
                  <a:off x="722" y="4438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6" name="Group 98"/>
              <p:cNvGrpSpPr>
                <a:grpSpLocks/>
              </p:cNvGrpSpPr>
              <p:nvPr/>
            </p:nvGrpSpPr>
            <p:grpSpPr bwMode="auto">
              <a:xfrm>
                <a:off x="0" y="4755"/>
                <a:ext cx="722" cy="317"/>
                <a:chOff x="0" y="4755"/>
                <a:chExt cx="722" cy="317"/>
              </a:xfrm>
            </p:grpSpPr>
            <p:sp>
              <p:nvSpPr>
                <p:cNvPr id="2052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4755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1110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27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4755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7" name="Group 100"/>
              <p:cNvGrpSpPr>
                <a:grpSpLocks/>
              </p:cNvGrpSpPr>
              <p:nvPr/>
            </p:nvGrpSpPr>
            <p:grpSpPr bwMode="auto">
              <a:xfrm>
                <a:off x="722" y="4755"/>
                <a:ext cx="722" cy="317"/>
                <a:chOff x="722" y="4755"/>
                <a:chExt cx="722" cy="317"/>
              </a:xfrm>
            </p:grpSpPr>
            <p:sp>
              <p:nvSpPr>
                <p:cNvPr id="20524" name="Rectangle 34"/>
                <p:cNvSpPr>
                  <a:spLocks noChangeArrowheads="1"/>
                </p:cNvSpPr>
                <p:nvPr/>
              </p:nvSpPr>
              <p:spPr bwMode="auto">
                <a:xfrm>
                  <a:off x="765" y="4755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0000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25" name="Rectangle 99"/>
                <p:cNvSpPr>
                  <a:spLocks noChangeArrowheads="1"/>
                </p:cNvSpPr>
                <p:nvPr/>
              </p:nvSpPr>
              <p:spPr bwMode="auto">
                <a:xfrm>
                  <a:off x="722" y="4755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8" name="Group 102"/>
              <p:cNvGrpSpPr>
                <a:grpSpLocks/>
              </p:cNvGrpSpPr>
              <p:nvPr/>
            </p:nvGrpSpPr>
            <p:grpSpPr bwMode="auto">
              <a:xfrm>
                <a:off x="0" y="5072"/>
                <a:ext cx="722" cy="317"/>
                <a:chOff x="0" y="5072"/>
                <a:chExt cx="722" cy="317"/>
              </a:xfrm>
            </p:grpSpPr>
            <p:sp>
              <p:nvSpPr>
                <p:cNvPr id="20522" name="Rectangle 35"/>
                <p:cNvSpPr>
                  <a:spLocks noChangeArrowheads="1"/>
                </p:cNvSpPr>
                <p:nvPr/>
              </p:nvSpPr>
              <p:spPr bwMode="auto">
                <a:xfrm>
                  <a:off x="43" y="5072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>
                      <a:cs typeface="Times New Roman" pitchFamily="18" charset="0"/>
                    </a:rPr>
                    <a:t>1111</a:t>
                  </a:r>
                </a:p>
                <a:p>
                  <a:pPr algn="ctr" eaLnBrk="0" hangingPunct="0"/>
                  <a:endParaRPr lang="ru-RU" i="0"/>
                </a:p>
              </p:txBody>
            </p:sp>
            <p:sp>
              <p:nvSpPr>
                <p:cNvPr id="20523" name="Rectangle 101"/>
                <p:cNvSpPr>
                  <a:spLocks noChangeArrowheads="1"/>
                </p:cNvSpPr>
                <p:nvPr/>
              </p:nvSpPr>
              <p:spPr bwMode="auto">
                <a:xfrm>
                  <a:off x="0" y="5072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19" name="Group 104"/>
              <p:cNvGrpSpPr>
                <a:grpSpLocks/>
              </p:cNvGrpSpPr>
              <p:nvPr/>
            </p:nvGrpSpPr>
            <p:grpSpPr bwMode="auto">
              <a:xfrm>
                <a:off x="722" y="5072"/>
                <a:ext cx="722" cy="317"/>
                <a:chOff x="722" y="5072"/>
                <a:chExt cx="722" cy="317"/>
              </a:xfrm>
            </p:grpSpPr>
            <p:sp>
              <p:nvSpPr>
                <p:cNvPr id="20520" name="Rectangle 36"/>
                <p:cNvSpPr>
                  <a:spLocks noChangeArrowheads="1"/>
                </p:cNvSpPr>
                <p:nvPr/>
              </p:nvSpPr>
              <p:spPr bwMode="auto">
                <a:xfrm>
                  <a:off x="765" y="5072"/>
                  <a:ext cx="636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i="0" dirty="0" smtClean="0">
                      <a:cs typeface="Times New Roman" pitchFamily="18" charset="0"/>
                    </a:rPr>
                    <a:t>1111</a:t>
                  </a:r>
                  <a:endParaRPr lang="ru-RU" i="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ru-RU" i="0" dirty="0"/>
                </a:p>
              </p:txBody>
            </p:sp>
            <p:sp>
              <p:nvSpPr>
                <p:cNvPr id="20521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2" y="5072"/>
                  <a:ext cx="722" cy="31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485" name="Rectangle 106"/>
            <p:cNvSpPr>
              <a:spLocks noChangeArrowheads="1"/>
            </p:cNvSpPr>
            <p:nvPr/>
          </p:nvSpPr>
          <p:spPr bwMode="auto">
            <a:xfrm>
              <a:off x="-3" y="-3"/>
              <a:ext cx="1450" cy="539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Базовый алгоритм криптографических преобразований преобразований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6100" y="1428750"/>
            <a:ext cx="5467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pl-PL" sz="2400" b="1" i="0" dirty="0" smtClean="0"/>
              <a:t>E</a:t>
            </a:r>
            <a:r>
              <a:rPr lang="pl-PL" sz="2400" b="1" i="0" baseline="-25000" dirty="0" smtClean="0"/>
              <a:t>K1, …, K32 </a:t>
            </a:r>
            <a:r>
              <a:rPr lang="pl-PL" sz="2400" b="1" i="0" baseline="30000" dirty="0" smtClean="0"/>
              <a:t>(a) = G [K</a:t>
            </a:r>
            <a:r>
              <a:rPr lang="pl-PL" sz="2400" b="1" i="0" baseline="-25000" dirty="0" smtClean="0"/>
              <a:t>32</a:t>
            </a:r>
            <a:r>
              <a:rPr lang="pl-PL" sz="2400" b="1" i="0" baseline="30000" dirty="0" smtClean="0"/>
              <a:t>]G[K</a:t>
            </a:r>
            <a:r>
              <a:rPr lang="pl-PL" sz="2400" b="1" i="0" baseline="-25000" dirty="0" smtClean="0"/>
              <a:t>31</a:t>
            </a:r>
            <a:r>
              <a:rPr lang="pl-PL" sz="2400" b="1" i="0" baseline="30000" dirty="0" smtClean="0"/>
              <a:t>]…G[K</a:t>
            </a:r>
            <a:r>
              <a:rPr lang="pl-PL" sz="2400" b="1" i="0" baseline="-25000" dirty="0" smtClean="0"/>
              <a:t>2</a:t>
            </a:r>
            <a:r>
              <a:rPr lang="pl-PL" sz="2400" b="1" i="0" baseline="30000" dirty="0" smtClean="0"/>
              <a:t>]G[K</a:t>
            </a:r>
            <a:r>
              <a:rPr lang="pl-PL" sz="2400" b="1" i="0" baseline="-25000" dirty="0" smtClean="0"/>
              <a:t>1</a:t>
            </a:r>
            <a:r>
              <a:rPr lang="pl-PL" sz="2400" b="1" i="0" baseline="30000" dirty="0" smtClean="0"/>
              <a:t>](a</a:t>
            </a:r>
            <a:r>
              <a:rPr lang="pl-PL" sz="2400" b="1" i="0" baseline="-25000" dirty="0" smtClean="0"/>
              <a:t>1</a:t>
            </a:r>
            <a:r>
              <a:rPr lang="pl-PL" sz="2400" b="1" i="0" baseline="30000" dirty="0" smtClean="0"/>
              <a:t>, a</a:t>
            </a:r>
            <a:r>
              <a:rPr lang="pl-PL" sz="2400" b="1" i="0" baseline="-25000" dirty="0" smtClean="0"/>
              <a:t>0</a:t>
            </a:r>
            <a:r>
              <a:rPr lang="pl-PL" sz="2400" b="1" baseline="30000" dirty="0" smtClean="0"/>
              <a:t>),</a:t>
            </a:r>
          </a:p>
          <a:p>
            <a:endParaRPr lang="ru-RU" b="1" dirty="0" smtClean="0"/>
          </a:p>
          <a:p>
            <a:r>
              <a:rPr lang="pt-BR" b="1" i="0" dirty="0" smtClean="0"/>
              <a:t>где a = a</a:t>
            </a:r>
            <a:r>
              <a:rPr lang="pt-BR" b="1" i="0" baseline="-25000" dirty="0" smtClean="0"/>
              <a:t>1</a:t>
            </a:r>
            <a:r>
              <a:rPr lang="pt-BR" b="1" i="0" baseline="30000" dirty="0" smtClean="0"/>
              <a:t>||</a:t>
            </a:r>
            <a:r>
              <a:rPr lang="pt-BR" b="1" i="0" dirty="0" smtClean="0"/>
              <a:t>a0 ∈ V64, </a:t>
            </a:r>
            <a:r>
              <a:rPr lang="ru-RU" b="1" i="0" dirty="0" smtClean="0"/>
              <a:t>      </a:t>
            </a:r>
            <a:r>
              <a:rPr lang="pt-BR" b="1" i="0" baseline="30000" dirty="0" smtClean="0"/>
              <a:t>a</a:t>
            </a:r>
            <a:r>
              <a:rPr lang="pt-BR" b="1" i="0" baseline="-25000" dirty="0" smtClean="0"/>
              <a:t>0</a:t>
            </a:r>
            <a:r>
              <a:rPr lang="pt-BR" b="1" i="0" baseline="30000" dirty="0" smtClean="0"/>
              <a:t>, a</a:t>
            </a:r>
            <a:r>
              <a:rPr lang="pt-BR" b="1" i="0" baseline="-25000" dirty="0" smtClean="0"/>
              <a:t>1 </a:t>
            </a:r>
            <a:r>
              <a:rPr lang="pt-BR" b="1" i="0" baseline="30000" dirty="0" smtClean="0"/>
              <a:t>∈ V</a:t>
            </a:r>
            <a:r>
              <a:rPr lang="pt-BR" b="1" i="0" baseline="-25000" dirty="0" smtClean="0"/>
              <a:t>32</a:t>
            </a:r>
            <a:r>
              <a:rPr lang="pt-BR" b="1" i="0" baseline="300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0550" y="4273550"/>
            <a:ext cx="586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2400" b="1" i="0" dirty="0" smtClean="0"/>
              <a:t>D</a:t>
            </a:r>
            <a:r>
              <a:rPr lang="en-US" sz="2400" b="1" i="0" baseline="-25000" dirty="0" smtClean="0"/>
              <a:t>K1, …, K32 </a:t>
            </a:r>
            <a:r>
              <a:rPr lang="en-US" sz="2400" b="1" i="0" baseline="30000" dirty="0" smtClean="0"/>
              <a:t>(a) = G [K</a:t>
            </a:r>
            <a:r>
              <a:rPr lang="en-US" sz="2400" b="1" i="0" baseline="-25000" dirty="0" smtClean="0"/>
              <a:t>1</a:t>
            </a:r>
            <a:r>
              <a:rPr lang="en-US" sz="2400" b="1" i="0" baseline="30000" dirty="0" smtClean="0"/>
              <a:t>]G[K</a:t>
            </a:r>
            <a:r>
              <a:rPr lang="en-US" sz="2400" b="1" i="0" baseline="-25000" dirty="0" smtClean="0"/>
              <a:t>2</a:t>
            </a:r>
            <a:r>
              <a:rPr lang="en-US" sz="2400" b="1" i="0" baseline="30000" dirty="0" smtClean="0"/>
              <a:t>]…G[K</a:t>
            </a:r>
            <a:r>
              <a:rPr lang="en-US" sz="2400" b="1" i="0" baseline="-25000" dirty="0" smtClean="0"/>
              <a:t>31</a:t>
            </a:r>
            <a:r>
              <a:rPr lang="en-US" sz="2400" b="1" i="0" baseline="30000" dirty="0" smtClean="0"/>
              <a:t>]G[K</a:t>
            </a:r>
            <a:r>
              <a:rPr lang="en-US" sz="2400" b="1" i="0" baseline="-25000" dirty="0" smtClean="0"/>
              <a:t>32</a:t>
            </a:r>
            <a:r>
              <a:rPr lang="en-US" sz="2400" b="1" i="0" baseline="30000" dirty="0" smtClean="0"/>
              <a:t>](a</a:t>
            </a:r>
            <a:r>
              <a:rPr lang="en-US" sz="2400" b="1" i="0" baseline="-25000" dirty="0" smtClean="0"/>
              <a:t>1</a:t>
            </a:r>
            <a:r>
              <a:rPr lang="en-US" sz="2400" b="1" i="0" baseline="30000" dirty="0" smtClean="0"/>
              <a:t>, a</a:t>
            </a:r>
            <a:r>
              <a:rPr lang="en-US" sz="2400" b="1" i="0" baseline="-25000" dirty="0" smtClean="0"/>
              <a:t>0</a:t>
            </a:r>
            <a:r>
              <a:rPr lang="en-US" sz="2400" b="1" i="0" baseline="30000" dirty="0" smtClean="0"/>
              <a:t>),</a:t>
            </a:r>
          </a:p>
          <a:p>
            <a:endParaRPr lang="ru-RU" b="1" i="0" dirty="0" smtClean="0"/>
          </a:p>
          <a:p>
            <a:r>
              <a:rPr lang="pt-BR" b="1" i="0" dirty="0" smtClean="0"/>
              <a:t>где </a:t>
            </a:r>
            <a:r>
              <a:rPr lang="pt-BR" sz="2400" b="1" i="0" dirty="0" smtClean="0"/>
              <a:t>a = a</a:t>
            </a:r>
            <a:r>
              <a:rPr lang="pt-BR" sz="2400" b="1" i="0" baseline="-25000" dirty="0" smtClean="0"/>
              <a:t>1</a:t>
            </a:r>
            <a:r>
              <a:rPr lang="pt-BR" sz="2400" b="1" i="0" baseline="30000" dirty="0" smtClean="0"/>
              <a:t>||a</a:t>
            </a:r>
            <a:r>
              <a:rPr lang="pt-BR" sz="2400" b="1" i="0" baseline="-25000" dirty="0" smtClean="0"/>
              <a:t>0 </a:t>
            </a:r>
            <a:r>
              <a:rPr lang="pt-BR" sz="2400" b="1" i="0" baseline="30000" dirty="0" smtClean="0"/>
              <a:t>∈ V</a:t>
            </a:r>
            <a:r>
              <a:rPr lang="pt-BR" sz="2400" b="1" i="0" baseline="-25000" dirty="0" smtClean="0"/>
              <a:t>64</a:t>
            </a:r>
            <a:r>
              <a:rPr lang="pt-BR" sz="2400" b="1" i="0" baseline="30000" dirty="0" smtClean="0"/>
              <a:t>, a</a:t>
            </a:r>
            <a:r>
              <a:rPr lang="pt-BR" sz="2400" b="1" i="0" baseline="-25000" dirty="0" smtClean="0"/>
              <a:t>0</a:t>
            </a:r>
            <a:r>
              <a:rPr lang="pt-BR" sz="2400" b="1" i="0" baseline="30000" dirty="0" smtClean="0"/>
              <a:t>, a</a:t>
            </a:r>
            <a:r>
              <a:rPr lang="pt-BR" sz="2400" b="1" i="0" baseline="-25000" dirty="0" smtClean="0"/>
              <a:t>1 </a:t>
            </a:r>
            <a:r>
              <a:rPr lang="pt-BR" sz="2400" b="1" i="0" baseline="30000" dirty="0" smtClean="0"/>
              <a:t>∈ V</a:t>
            </a:r>
            <a:r>
              <a:rPr lang="pt-BR" sz="2400" b="1" i="0" baseline="-25000" dirty="0" smtClean="0"/>
              <a:t>32</a:t>
            </a:r>
            <a:r>
              <a:rPr lang="pt-BR" sz="2400" b="1" i="0" baseline="300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6000" y="3073400"/>
            <a:ext cx="675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0" dirty="0" smtClean="0"/>
              <a:t>G[k](a</a:t>
            </a:r>
            <a:r>
              <a:rPr lang="pt-BR" b="1" i="0" baseline="-25000" dirty="0" smtClean="0"/>
              <a:t>1</a:t>
            </a:r>
            <a:r>
              <a:rPr lang="pt-BR" b="1" i="0" baseline="30000" dirty="0" smtClean="0"/>
              <a:t>, </a:t>
            </a:r>
            <a:r>
              <a:rPr lang="pt-BR" b="1" i="0" dirty="0" smtClean="0"/>
              <a:t>a</a:t>
            </a:r>
            <a:r>
              <a:rPr lang="pt-BR" sz="1400" b="1" i="0" dirty="0" smtClean="0"/>
              <a:t>0</a:t>
            </a:r>
            <a:r>
              <a:rPr lang="pt-BR" b="1" i="0" dirty="0" smtClean="0"/>
              <a:t>) = (a</a:t>
            </a:r>
            <a:r>
              <a:rPr lang="pt-BR" sz="1600" b="1" i="0" dirty="0" smtClean="0"/>
              <a:t>0</a:t>
            </a:r>
            <a:r>
              <a:rPr lang="pt-BR" b="1" i="0" dirty="0" smtClean="0"/>
              <a:t>, g[k](a</a:t>
            </a:r>
            <a:r>
              <a:rPr lang="pt-BR" sz="1400" b="1" i="0" dirty="0" smtClean="0"/>
              <a:t>0</a:t>
            </a:r>
            <a:r>
              <a:rPr lang="pt-BR" b="1" i="0" dirty="0" smtClean="0"/>
              <a:t>) ⊕ a</a:t>
            </a:r>
            <a:r>
              <a:rPr lang="pt-BR" sz="1400" b="1" i="0" dirty="0" smtClean="0"/>
              <a:t>1</a:t>
            </a:r>
            <a:r>
              <a:rPr lang="pt-BR" b="1" i="0" dirty="0" smtClean="0"/>
              <a:t>),</a:t>
            </a:r>
            <a:r>
              <a:rPr lang="ru-RU" b="1" i="0" dirty="0" smtClean="0"/>
              <a:t>    </a:t>
            </a:r>
            <a:r>
              <a:rPr lang="pt-BR" b="1" i="0" dirty="0" smtClean="0"/>
              <a:t>где k, a</a:t>
            </a:r>
            <a:r>
              <a:rPr lang="pt-BR" b="1" i="0" baseline="-25000" dirty="0" smtClean="0"/>
              <a:t>0</a:t>
            </a:r>
            <a:r>
              <a:rPr lang="pt-BR" b="1" i="0" dirty="0" smtClean="0"/>
              <a:t>, a</a:t>
            </a:r>
            <a:r>
              <a:rPr lang="pt-BR" sz="1200" b="1" i="0" dirty="0" smtClean="0"/>
              <a:t>1 </a:t>
            </a:r>
            <a:r>
              <a:rPr lang="pt-BR" b="1" i="0" dirty="0" smtClean="0"/>
              <a:t>∈ V</a:t>
            </a:r>
            <a:r>
              <a:rPr lang="pt-BR" sz="1400" b="1" i="0" dirty="0" smtClean="0"/>
              <a:t>32</a:t>
            </a:r>
            <a:r>
              <a:rPr lang="pt-BR" b="1" i="0" dirty="0" smtClean="0"/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Алгоритм развертывания ключа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7418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Итерационные ключи </a:t>
            </a:r>
            <a:r>
              <a:rPr lang="en-US" sz="2400" dirty="0" err="1" smtClean="0"/>
              <a:t>Ki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=1,2,…,32 </a:t>
            </a:r>
            <a:r>
              <a:rPr lang="ru-RU" sz="2400" dirty="0" smtClean="0"/>
              <a:t>вырабатываются на основе ключа </a:t>
            </a:r>
            <a:r>
              <a:rPr lang="en-US" sz="2400" dirty="0" smtClean="0"/>
              <a:t>K=k</a:t>
            </a:r>
            <a:r>
              <a:rPr lang="en-US" sz="1600" dirty="0" smtClean="0"/>
              <a:t>255</a:t>
            </a:r>
            <a:r>
              <a:rPr lang="en-US" sz="2400" dirty="0" smtClean="0"/>
              <a:t>, k</a:t>
            </a:r>
            <a:r>
              <a:rPr lang="en-US" sz="1600" dirty="0" smtClean="0"/>
              <a:t>254</a:t>
            </a:r>
            <a:r>
              <a:rPr lang="en-US" sz="2400" dirty="0" smtClean="0"/>
              <a:t>,…,k</a:t>
            </a:r>
            <a:r>
              <a:rPr lang="en-US" sz="1800" dirty="0" smtClean="0"/>
              <a:t>0</a:t>
            </a:r>
            <a:r>
              <a:rPr lang="en-US" sz="2400" dirty="0" smtClean="0"/>
              <a:t> </a:t>
            </a:r>
            <a:r>
              <a:rPr lang="ru-RU" sz="2400" dirty="0" smtClean="0"/>
              <a:t> длиной 256 бит.</a:t>
            </a:r>
          </a:p>
          <a:p>
            <a:r>
              <a:rPr lang="en-US" sz="2400" dirty="0" smtClean="0"/>
              <a:t>K1=k</a:t>
            </a:r>
            <a:r>
              <a:rPr lang="en-US" sz="1600" dirty="0" smtClean="0"/>
              <a:t>255</a:t>
            </a:r>
            <a:r>
              <a:rPr lang="en-US" sz="2400" dirty="0" smtClean="0"/>
              <a:t>,…,k</a:t>
            </a:r>
            <a:r>
              <a:rPr lang="en-US" sz="1600" dirty="0" smtClean="0"/>
              <a:t>224</a:t>
            </a:r>
            <a:r>
              <a:rPr lang="en-US" sz="2400" dirty="0" smtClean="0"/>
              <a:t>,                       K</a:t>
            </a:r>
            <a:r>
              <a:rPr lang="en-US" sz="1600" dirty="0" smtClean="0"/>
              <a:t>i+8</a:t>
            </a:r>
            <a:r>
              <a:rPr lang="en-US" sz="2400" dirty="0" smtClean="0"/>
              <a:t>=</a:t>
            </a:r>
            <a:r>
              <a:rPr lang="en-US" sz="2400" dirty="0" err="1" smtClean="0"/>
              <a:t>Ki</a:t>
            </a:r>
            <a:r>
              <a:rPr lang="en-US" sz="2400" dirty="0" smtClean="0"/>
              <a:t> , </a:t>
            </a:r>
            <a:r>
              <a:rPr lang="en-US" sz="2400" dirty="0" err="1" smtClean="0"/>
              <a:t>i</a:t>
            </a:r>
            <a:r>
              <a:rPr lang="en-US" sz="2400" dirty="0" smtClean="0"/>
              <a:t>=1,2,…,8</a:t>
            </a:r>
          </a:p>
          <a:p>
            <a:r>
              <a:rPr lang="en-US" sz="2400" dirty="0" smtClean="0"/>
              <a:t>K2=k</a:t>
            </a:r>
            <a:r>
              <a:rPr lang="en-US" sz="1600" dirty="0" smtClean="0"/>
              <a:t>223</a:t>
            </a:r>
            <a:r>
              <a:rPr lang="en-US" sz="2400" dirty="0" smtClean="0"/>
              <a:t>,…,k</a:t>
            </a:r>
            <a:r>
              <a:rPr lang="en-US" sz="1600" dirty="0" smtClean="0"/>
              <a:t>192</a:t>
            </a:r>
            <a:r>
              <a:rPr lang="en-US" sz="2400" dirty="0" smtClean="0"/>
              <a:t>,                       K</a:t>
            </a:r>
            <a:r>
              <a:rPr lang="en-US" sz="1600" dirty="0" smtClean="0"/>
              <a:t>i+16</a:t>
            </a:r>
            <a:r>
              <a:rPr lang="en-US" sz="2400" dirty="0" smtClean="0"/>
              <a:t>=</a:t>
            </a:r>
            <a:r>
              <a:rPr lang="en-US" sz="2400" dirty="0" err="1" smtClean="0"/>
              <a:t>Ki</a:t>
            </a:r>
            <a:r>
              <a:rPr lang="en-US" sz="2400" dirty="0" smtClean="0"/>
              <a:t> , </a:t>
            </a:r>
            <a:r>
              <a:rPr lang="en-US" sz="2400" dirty="0" err="1" smtClean="0"/>
              <a:t>i</a:t>
            </a:r>
            <a:r>
              <a:rPr lang="en-US" sz="2400" dirty="0" smtClean="0"/>
              <a:t>=1,2,…,8</a:t>
            </a:r>
            <a:endParaRPr lang="ru-RU" sz="2400" dirty="0" smtClean="0"/>
          </a:p>
          <a:p>
            <a:r>
              <a:rPr lang="en-US" sz="2400" dirty="0" smtClean="0"/>
              <a:t>K3=k</a:t>
            </a:r>
            <a:r>
              <a:rPr lang="en-US" sz="1600" dirty="0" smtClean="0"/>
              <a:t>191</a:t>
            </a:r>
            <a:r>
              <a:rPr lang="en-US" sz="2400" dirty="0" smtClean="0"/>
              <a:t>,….,k</a:t>
            </a:r>
            <a:r>
              <a:rPr lang="en-US" sz="1600" dirty="0" smtClean="0"/>
              <a:t>160</a:t>
            </a:r>
            <a:r>
              <a:rPr lang="en-US" sz="2400" dirty="0" smtClean="0"/>
              <a:t>,                      K</a:t>
            </a:r>
            <a:r>
              <a:rPr lang="en-US" sz="1600" dirty="0" smtClean="0"/>
              <a:t>i+24</a:t>
            </a:r>
            <a:r>
              <a:rPr lang="en-US" sz="2400" dirty="0" smtClean="0"/>
              <a:t>=K</a:t>
            </a:r>
            <a:r>
              <a:rPr lang="en-US" sz="1800" dirty="0" smtClean="0"/>
              <a:t>9</a:t>
            </a:r>
            <a:r>
              <a:rPr lang="en-US" sz="2400" dirty="0" smtClean="0"/>
              <a:t>-i, </a:t>
            </a:r>
            <a:r>
              <a:rPr lang="en-US" sz="2400" dirty="0" err="1" smtClean="0"/>
              <a:t>i</a:t>
            </a:r>
            <a:r>
              <a:rPr lang="en-US" sz="2400" dirty="0" smtClean="0"/>
              <a:t>=1,2,…,8</a:t>
            </a:r>
            <a:endParaRPr lang="ru-RU" sz="2400" dirty="0" smtClean="0"/>
          </a:p>
          <a:p>
            <a:r>
              <a:rPr lang="en-US" sz="2400" dirty="0" smtClean="0"/>
              <a:t>K4=k</a:t>
            </a:r>
            <a:r>
              <a:rPr lang="en-US" sz="1600" dirty="0" smtClean="0"/>
              <a:t>159</a:t>
            </a:r>
            <a:r>
              <a:rPr lang="en-US" sz="2400" dirty="0" smtClean="0"/>
              <a:t>,…,k</a:t>
            </a:r>
            <a:r>
              <a:rPr lang="en-US" sz="1600" dirty="0" smtClean="0"/>
              <a:t>128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K5=k</a:t>
            </a:r>
            <a:r>
              <a:rPr lang="en-US" sz="1600" dirty="0" smtClean="0"/>
              <a:t>127</a:t>
            </a:r>
            <a:r>
              <a:rPr lang="en-US" sz="2400" dirty="0" smtClean="0"/>
              <a:t>,…,k</a:t>
            </a:r>
            <a:r>
              <a:rPr lang="en-US" sz="1600" dirty="0" smtClean="0"/>
              <a:t>96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K6=k</a:t>
            </a:r>
            <a:r>
              <a:rPr lang="en-US" sz="1600" dirty="0" smtClean="0"/>
              <a:t>95</a:t>
            </a:r>
            <a:r>
              <a:rPr lang="en-US" sz="2400" dirty="0" smtClean="0"/>
              <a:t>,….k</a:t>
            </a:r>
            <a:r>
              <a:rPr lang="en-US" sz="1600" dirty="0" smtClean="0"/>
              <a:t>64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K7=k</a:t>
            </a:r>
            <a:r>
              <a:rPr lang="en-US" sz="1600" dirty="0" smtClean="0"/>
              <a:t>63</a:t>
            </a:r>
            <a:r>
              <a:rPr lang="en-US" sz="2400" dirty="0" smtClean="0"/>
              <a:t>,…,</a:t>
            </a:r>
            <a:r>
              <a:rPr lang="en-US" sz="1600" dirty="0" smtClean="0"/>
              <a:t>k32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K8=k</a:t>
            </a:r>
            <a:r>
              <a:rPr lang="en-US" sz="1600" dirty="0" smtClean="0"/>
              <a:t>31</a:t>
            </a:r>
            <a:r>
              <a:rPr lang="en-US" sz="2400" dirty="0" smtClean="0"/>
              <a:t>,….,k</a:t>
            </a:r>
            <a:r>
              <a:rPr lang="en-US" sz="1600" dirty="0" smtClean="0"/>
              <a:t>0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endParaRPr lang="ru-RU" sz="1100" dirty="0" smtClean="0"/>
          </a:p>
          <a:p>
            <a:endParaRPr lang="ru-RU" sz="16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en-US" sz="2000" dirty="0" smtClean="0"/>
          </a:p>
          <a:p>
            <a:endParaRPr lang="ru-RU" sz="2000" dirty="0" smtClean="0"/>
          </a:p>
          <a:p>
            <a:endParaRPr lang="en-US" sz="2800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50" y="495300"/>
            <a:ext cx="7497763" cy="2933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Алгоритм блочного шифрования с длиной блока </a:t>
            </a:r>
            <a:r>
              <a:rPr lang="en-US" sz="3600" dirty="0" smtClean="0"/>
              <a:t>n=</a:t>
            </a:r>
            <a:r>
              <a:rPr lang="ru-RU" sz="3600" dirty="0" smtClean="0"/>
              <a:t>128 бит</a:t>
            </a:r>
            <a:br>
              <a:rPr lang="ru-RU" sz="3600" dirty="0" smtClean="0"/>
            </a:br>
            <a:r>
              <a:rPr lang="ru-RU" sz="3600" dirty="0" smtClean="0"/>
              <a:t>(шифр «Кузнечик»)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параметры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Длина шифруемого блока – 128 бит</a:t>
            </a:r>
          </a:p>
          <a:p>
            <a:r>
              <a:rPr lang="ru-RU" smtClean="0"/>
              <a:t>Длина ключа - 256 бит</a:t>
            </a:r>
          </a:p>
          <a:p>
            <a:r>
              <a:rPr lang="ru-RU" smtClean="0"/>
              <a:t>Число раундов шифрования -10</a:t>
            </a:r>
          </a:p>
          <a:p>
            <a:r>
              <a:rPr lang="ru-RU" smtClean="0"/>
              <a:t>Реализация - программная, программно-аппаратная.</a:t>
            </a:r>
          </a:p>
          <a:p>
            <a:r>
              <a:rPr lang="ru-RU" smtClean="0"/>
              <a:t>Количество режимов работы - 6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395288" y="184150"/>
            <a:ext cx="8748712" cy="476250"/>
          </a:xfrm>
        </p:spPr>
        <p:txBody>
          <a:bodyPr/>
          <a:lstStyle/>
          <a:p>
            <a:r>
              <a:rPr lang="ru-RU" sz="2400" dirty="0" smtClean="0"/>
              <a:t>Описание алгоритма блочного шифрования с блоком </a:t>
            </a:r>
            <a:r>
              <a:rPr lang="ru-RU" sz="2400" dirty="0" err="1" smtClean="0"/>
              <a:t>n</a:t>
            </a:r>
            <a:r>
              <a:rPr lang="ru-RU" sz="2400" dirty="0" smtClean="0"/>
              <a:t> = 128 бит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673100"/>
            <a:ext cx="80105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Алгоритм шифрования 128 битного блока</a:t>
            </a:r>
            <a:endParaRPr lang="ru-RU" sz="3200" dirty="0"/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39552" y="1245666"/>
          <a:ext cx="6169396" cy="5612334"/>
        </p:xfrm>
        <a:graphic>
          <a:graphicData uri="http://schemas.openxmlformats.org/presentationml/2006/ole">
            <p:oleObj spid="_x0000_s203782" name="Visio" r:id="rId3" imgW="18427500" imgH="16989300" progId="Visio.Drawing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2276872"/>
            <a:ext cx="6687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X[K]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378904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5085184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 bwMode="auto">
          <a:xfrm flipH="1">
            <a:off x="8134470" y="2676982"/>
            <a:ext cx="12277" cy="111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 bwMode="auto">
          <a:xfrm flipH="1">
            <a:off x="8120043" y="4189150"/>
            <a:ext cx="14427" cy="896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>
            <a:endCxn id="4" idx="0"/>
          </p:cNvCxnSpPr>
          <p:nvPr/>
        </p:nvCxnSpPr>
        <p:spPr bwMode="auto">
          <a:xfrm flipH="1">
            <a:off x="8146747" y="1916832"/>
            <a:ext cx="25653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6" idx="2"/>
          </p:cNvCxnSpPr>
          <p:nvPr/>
        </p:nvCxnSpPr>
        <p:spPr bwMode="auto">
          <a:xfrm flipH="1">
            <a:off x="8100392" y="5485294"/>
            <a:ext cx="19651" cy="391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100392" y="170080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172400" y="566124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/>
          <a:lstStyle/>
          <a:p>
            <a:r>
              <a:rPr lang="ru-RU" sz="3200" smtClean="0"/>
              <a:t>Шифрование</a:t>
            </a:r>
          </a:p>
        </p:txBody>
      </p:sp>
      <p:grpSp>
        <p:nvGrpSpPr>
          <p:cNvPr id="2" name="Группа 64"/>
          <p:cNvGrpSpPr>
            <a:grpSpLocks/>
          </p:cNvGrpSpPr>
          <p:nvPr/>
        </p:nvGrpSpPr>
        <p:grpSpPr bwMode="auto">
          <a:xfrm>
            <a:off x="393700" y="1073150"/>
            <a:ext cx="7789863" cy="3587750"/>
            <a:chOff x="393700" y="1073150"/>
            <a:chExt cx="7790008" cy="3587016"/>
          </a:xfrm>
        </p:grpSpPr>
        <p:sp>
          <p:nvSpPr>
            <p:cNvPr id="5124" name="TextBox 2"/>
            <p:cNvSpPr txBox="1">
              <a:spLocks noChangeArrowheads="1"/>
            </p:cNvSpPr>
            <p:nvPr/>
          </p:nvSpPr>
          <p:spPr bwMode="auto">
            <a:xfrm>
              <a:off x="3638550" y="1695450"/>
              <a:ext cx="16002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       a</a:t>
              </a:r>
              <a:endParaRPr lang="ru-RU">
                <a:latin typeface="Calibri" pitchFamily="34" charset="0"/>
              </a:endParaRPr>
            </a:p>
          </p:txBody>
        </p:sp>
        <p:grpSp>
          <p:nvGrpSpPr>
            <p:cNvPr id="3" name="Группа 5"/>
            <p:cNvGrpSpPr/>
            <p:nvPr/>
          </p:nvGrpSpPr>
          <p:grpSpPr>
            <a:xfrm>
              <a:off x="4038600" y="2317750"/>
              <a:ext cx="488950" cy="533400"/>
              <a:chOff x="4705350" y="2851150"/>
              <a:chExt cx="488950" cy="533400"/>
            </a:xfrm>
            <a:solidFill>
              <a:schemeClr val="bg1"/>
            </a:solidFill>
          </p:grpSpPr>
          <p:sp>
            <p:nvSpPr>
              <p:cNvPr id="4" name="Овал 3"/>
              <p:cNvSpPr/>
              <p:nvPr/>
            </p:nvSpPr>
            <p:spPr bwMode="auto">
              <a:xfrm>
                <a:off x="4705350" y="2851150"/>
                <a:ext cx="488950" cy="533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794250" y="2895600"/>
                <a:ext cx="333746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</a:rPr>
                  <a:t>+</a:t>
                </a:r>
                <a:endParaRPr lang="ru-RU" dirty="0">
                  <a:latin typeface="+mn-lt"/>
                </a:endParaRPr>
              </a:p>
            </p:txBody>
          </p:sp>
        </p:grpSp>
        <p:sp>
          <p:nvSpPr>
            <p:cNvPr id="5126" name="TextBox 6"/>
            <p:cNvSpPr txBox="1">
              <a:spLocks noChangeArrowheads="1"/>
            </p:cNvSpPr>
            <p:nvPr/>
          </p:nvSpPr>
          <p:spPr bwMode="auto">
            <a:xfrm>
              <a:off x="3994150" y="3162300"/>
              <a:ext cx="711200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S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5127" name="TextBox 7"/>
            <p:cNvSpPr txBox="1">
              <a:spLocks noChangeArrowheads="1"/>
            </p:cNvSpPr>
            <p:nvPr/>
          </p:nvSpPr>
          <p:spPr bwMode="auto">
            <a:xfrm>
              <a:off x="3994150" y="3784600"/>
              <a:ext cx="711200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L</a:t>
              </a:r>
              <a:endParaRPr lang="ru-RU">
                <a:latin typeface="Calibri" pitchFamily="34" charset="0"/>
              </a:endParaRPr>
            </a:p>
          </p:txBody>
        </p:sp>
        <p:cxnSp>
          <p:nvCxnSpPr>
            <p:cNvPr id="5128" name="Прямая со стрелкой 9"/>
            <p:cNvCxnSpPr>
              <a:cxnSpLocks noChangeShapeType="1"/>
            </p:cNvCxnSpPr>
            <p:nvPr/>
          </p:nvCxnSpPr>
          <p:spPr bwMode="auto">
            <a:xfrm rot="16200000" flipH="1">
              <a:off x="4144262" y="2212089"/>
              <a:ext cx="266698" cy="3352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29" name="Прямая со стрелкой 15"/>
            <p:cNvCxnSpPr>
              <a:cxnSpLocks noChangeShapeType="1"/>
              <a:endCxn id="5126" idx="0"/>
            </p:cNvCxnSpPr>
            <p:nvPr/>
          </p:nvCxnSpPr>
          <p:spPr bwMode="auto">
            <a:xfrm rot="16200000" flipH="1">
              <a:off x="4160837" y="2973387"/>
              <a:ext cx="311150" cy="666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30" name="Прямая со стрелкой 22"/>
            <p:cNvCxnSpPr>
              <a:cxnSpLocks noChangeShapeType="1"/>
              <a:stCxn id="5126" idx="2"/>
              <a:endCxn id="5127" idx="0"/>
            </p:cNvCxnSpPr>
            <p:nvPr/>
          </p:nvCxnSpPr>
          <p:spPr bwMode="auto">
            <a:xfrm rot="5400000">
              <a:off x="4238655" y="3673505"/>
              <a:ext cx="222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31" name="Прямая со стрелкой 24"/>
            <p:cNvCxnSpPr>
              <a:cxnSpLocks noChangeShapeType="1"/>
              <a:stCxn id="5127" idx="2"/>
            </p:cNvCxnSpPr>
            <p:nvPr/>
          </p:nvCxnSpPr>
          <p:spPr bwMode="auto">
            <a:xfrm rot="5400000">
              <a:off x="4171980" y="4362480"/>
              <a:ext cx="35554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32" name="Прямая соединительная линия 26"/>
            <p:cNvCxnSpPr>
              <a:cxnSpLocks noChangeShapeType="1"/>
            </p:cNvCxnSpPr>
            <p:nvPr/>
          </p:nvCxnSpPr>
          <p:spPr bwMode="auto">
            <a:xfrm>
              <a:off x="4349750" y="4540250"/>
              <a:ext cx="13779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33" name="Прямая соединительная линия 29"/>
            <p:cNvCxnSpPr>
              <a:cxnSpLocks noChangeShapeType="1"/>
            </p:cNvCxnSpPr>
            <p:nvPr/>
          </p:nvCxnSpPr>
          <p:spPr bwMode="auto">
            <a:xfrm rot="16200000" flipV="1">
              <a:off x="4171950" y="2984500"/>
              <a:ext cx="3067050" cy="44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34" name="Прямая соединительная линия 31"/>
            <p:cNvCxnSpPr>
              <a:cxnSpLocks noChangeShapeType="1"/>
            </p:cNvCxnSpPr>
            <p:nvPr/>
          </p:nvCxnSpPr>
          <p:spPr bwMode="auto">
            <a:xfrm rot="10800000">
              <a:off x="4883150" y="1473200"/>
              <a:ext cx="8001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35" name="Прямая со стрелкой 33"/>
            <p:cNvCxnSpPr>
              <a:cxnSpLocks noChangeShapeType="1"/>
            </p:cNvCxnSpPr>
            <p:nvPr/>
          </p:nvCxnSpPr>
          <p:spPr bwMode="auto">
            <a:xfrm rot="5400000">
              <a:off x="4772025" y="1584325"/>
              <a:ext cx="2222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36" name="Прямая со стрелкой 35"/>
            <p:cNvCxnSpPr>
              <a:cxnSpLocks noChangeShapeType="1"/>
            </p:cNvCxnSpPr>
            <p:nvPr/>
          </p:nvCxnSpPr>
          <p:spPr bwMode="auto">
            <a:xfrm rot="5400000">
              <a:off x="3771900" y="1473200"/>
              <a:ext cx="4445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37" name="Прямая со стрелкой 37"/>
            <p:cNvCxnSpPr>
              <a:cxnSpLocks noChangeShapeType="1"/>
            </p:cNvCxnSpPr>
            <p:nvPr/>
          </p:nvCxnSpPr>
          <p:spPr bwMode="auto">
            <a:xfrm>
              <a:off x="4527550" y="2584450"/>
              <a:ext cx="18224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138" name="TextBox 38"/>
            <p:cNvSpPr txBox="1">
              <a:spLocks noChangeArrowheads="1"/>
            </p:cNvSpPr>
            <p:nvPr/>
          </p:nvSpPr>
          <p:spPr bwMode="auto">
            <a:xfrm>
              <a:off x="5772150" y="2184400"/>
              <a:ext cx="24115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 (</a:t>
              </a:r>
              <a:r>
                <a:rPr lang="ru-RU">
                  <a:latin typeface="Calibri" pitchFamily="34" charset="0"/>
                </a:rPr>
                <a:t>на 10-м раунде)</a:t>
              </a:r>
            </a:p>
          </p:txBody>
        </p:sp>
        <p:sp>
          <p:nvSpPr>
            <p:cNvPr id="5139" name="TextBox 39"/>
            <p:cNvSpPr txBox="1">
              <a:spLocks noChangeArrowheads="1"/>
            </p:cNvSpPr>
            <p:nvPr/>
          </p:nvSpPr>
          <p:spPr bwMode="auto">
            <a:xfrm>
              <a:off x="4038600" y="1073150"/>
              <a:ext cx="15520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М -128 бит</a:t>
              </a:r>
            </a:p>
          </p:txBody>
        </p:sp>
        <p:sp>
          <p:nvSpPr>
            <p:cNvPr id="5140" name="TextBox 40"/>
            <p:cNvSpPr txBox="1">
              <a:spLocks noChangeArrowheads="1"/>
            </p:cNvSpPr>
            <p:nvPr/>
          </p:nvSpPr>
          <p:spPr bwMode="auto">
            <a:xfrm>
              <a:off x="2749550" y="3028950"/>
              <a:ext cx="833616" cy="1631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   К1</a:t>
              </a:r>
            </a:p>
            <a:p>
              <a:r>
                <a:rPr lang="ru-RU">
                  <a:latin typeface="Calibri" pitchFamily="34" charset="0"/>
                </a:rPr>
                <a:t>   К2</a:t>
              </a:r>
            </a:p>
            <a:p>
              <a:endParaRPr lang="ru-RU">
                <a:latin typeface="Calibri" pitchFamily="34" charset="0"/>
              </a:endParaRPr>
            </a:p>
            <a:p>
              <a:endParaRPr lang="ru-RU">
                <a:latin typeface="Calibri" pitchFamily="34" charset="0"/>
              </a:endParaRPr>
            </a:p>
            <a:p>
              <a:r>
                <a:rPr lang="ru-RU">
                  <a:latin typeface="Calibri" pitchFamily="34" charset="0"/>
                </a:rPr>
                <a:t>  К10</a:t>
              </a:r>
            </a:p>
          </p:txBody>
        </p:sp>
        <p:cxnSp>
          <p:nvCxnSpPr>
            <p:cNvPr id="5141" name="Прямая соединительная линия 42"/>
            <p:cNvCxnSpPr>
              <a:cxnSpLocks noChangeShapeType="1"/>
              <a:stCxn id="5140" idx="0"/>
            </p:cNvCxnSpPr>
            <p:nvPr/>
          </p:nvCxnSpPr>
          <p:spPr bwMode="auto">
            <a:xfrm rot="16200000" flipV="1">
              <a:off x="2935729" y="2798321"/>
              <a:ext cx="444500" cy="167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42" name="Прямая со стрелкой 46"/>
            <p:cNvCxnSpPr>
              <a:cxnSpLocks noChangeShapeType="1"/>
            </p:cNvCxnSpPr>
            <p:nvPr/>
          </p:nvCxnSpPr>
          <p:spPr bwMode="auto">
            <a:xfrm>
              <a:off x="3149600" y="2584450"/>
              <a:ext cx="889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143" name="TextBox 52"/>
            <p:cNvSpPr txBox="1">
              <a:spLocks noChangeArrowheads="1"/>
            </p:cNvSpPr>
            <p:nvPr/>
          </p:nvSpPr>
          <p:spPr bwMode="auto">
            <a:xfrm>
              <a:off x="2527300" y="2228850"/>
              <a:ext cx="14766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К</a:t>
              </a:r>
              <a:r>
                <a:rPr lang="en-US">
                  <a:latin typeface="Calibri" pitchFamily="34" charset="0"/>
                </a:rPr>
                <a:t>i-128 </a:t>
              </a:r>
              <a:r>
                <a:rPr lang="ru-RU">
                  <a:latin typeface="Calibri" pitchFamily="34" charset="0"/>
                </a:rPr>
                <a:t>бит</a:t>
              </a:r>
            </a:p>
          </p:txBody>
        </p:sp>
        <p:sp>
          <p:nvSpPr>
            <p:cNvPr id="5144" name="TextBox 53"/>
            <p:cNvSpPr txBox="1">
              <a:spLocks noChangeArrowheads="1"/>
            </p:cNvSpPr>
            <p:nvPr/>
          </p:nvSpPr>
          <p:spPr bwMode="auto">
            <a:xfrm>
              <a:off x="393700" y="3251200"/>
              <a:ext cx="2089150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К - мастер ключ (256 бит)</a:t>
              </a:r>
            </a:p>
          </p:txBody>
        </p:sp>
        <p:cxnSp>
          <p:nvCxnSpPr>
            <p:cNvPr id="5145" name="Прямая со стрелкой 55"/>
            <p:cNvCxnSpPr>
              <a:cxnSpLocks noChangeShapeType="1"/>
              <a:stCxn id="5144" idx="3"/>
            </p:cNvCxnSpPr>
            <p:nvPr/>
          </p:nvCxnSpPr>
          <p:spPr bwMode="auto">
            <a:xfrm>
              <a:off x="2482850" y="3605143"/>
              <a:ext cx="266700" cy="16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146" name="TextBox 58"/>
            <p:cNvSpPr txBox="1">
              <a:spLocks noChangeArrowheads="1"/>
            </p:cNvSpPr>
            <p:nvPr/>
          </p:nvSpPr>
          <p:spPr bwMode="auto">
            <a:xfrm>
              <a:off x="4483100" y="218440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</a:p>
          </p:txBody>
        </p:sp>
        <p:cxnSp>
          <p:nvCxnSpPr>
            <p:cNvPr id="5147" name="Прямая соединительная линия 61"/>
            <p:cNvCxnSpPr>
              <a:cxnSpLocks noChangeShapeType="1"/>
            </p:cNvCxnSpPr>
            <p:nvPr/>
          </p:nvCxnSpPr>
          <p:spPr bwMode="auto">
            <a:xfrm>
              <a:off x="2749550" y="3340100"/>
              <a:ext cx="8445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48" name="Прямая соединительная линия 62"/>
            <p:cNvCxnSpPr>
              <a:cxnSpLocks noChangeShapeType="1"/>
            </p:cNvCxnSpPr>
            <p:nvPr/>
          </p:nvCxnSpPr>
          <p:spPr bwMode="auto">
            <a:xfrm>
              <a:off x="2749550" y="3695700"/>
              <a:ext cx="8445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49" name="Прямая соединительная линия 63"/>
            <p:cNvCxnSpPr>
              <a:cxnSpLocks noChangeShapeType="1"/>
            </p:cNvCxnSpPr>
            <p:nvPr/>
          </p:nvCxnSpPr>
          <p:spPr bwMode="auto">
            <a:xfrm>
              <a:off x="2749550" y="4273550"/>
              <a:ext cx="8445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Учебные вопросы: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85763" y="2111375"/>
            <a:ext cx="84089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 i="0" dirty="0" smtClean="0">
                <a:solidFill>
                  <a:schemeClr val="tx2"/>
                </a:solidFill>
              </a:rPr>
              <a:t> ГОСТ Р 34.12-2015.</a:t>
            </a:r>
            <a:endParaRPr lang="ru-RU" sz="3200" b="1" i="0" dirty="0">
              <a:solidFill>
                <a:schemeClr val="tx2"/>
              </a:solidFill>
            </a:endParaRPr>
          </a:p>
          <a:p>
            <a:pPr marL="342900" indent="-342900"/>
            <a:r>
              <a:rPr lang="ru-RU" sz="3200" b="1" i="0" dirty="0" smtClean="0">
                <a:solidFill>
                  <a:schemeClr val="tx2"/>
                </a:solidFill>
              </a:rPr>
              <a:t>2. </a:t>
            </a:r>
            <a:r>
              <a:rPr lang="ru-RU" sz="3200" b="1" i="0" dirty="0">
                <a:solidFill>
                  <a:schemeClr val="tx2"/>
                </a:solidFill>
              </a:rPr>
              <a:t>Шифр А</a:t>
            </a:r>
            <a:r>
              <a:rPr lang="en-US" sz="3200" b="1" i="0" dirty="0">
                <a:solidFill>
                  <a:schemeClr val="tx2"/>
                </a:solidFill>
              </a:rPr>
              <a:t>ES</a:t>
            </a:r>
            <a:r>
              <a:rPr lang="ru-RU" sz="3200" b="1" i="0" dirty="0" smtClean="0">
                <a:solidFill>
                  <a:schemeClr val="tx2"/>
                </a:solidFill>
              </a:rPr>
              <a:t>. </a:t>
            </a:r>
          </a:p>
          <a:p>
            <a:pPr marL="342900" indent="-342900"/>
            <a:r>
              <a:rPr lang="ru-RU" sz="3200" b="1" i="0" dirty="0" smtClean="0">
                <a:solidFill>
                  <a:schemeClr val="tx2"/>
                </a:solidFill>
              </a:rPr>
              <a:t>3. Режимы работы блочных шифров, ГОСТ Р 34.13-2015</a:t>
            </a:r>
            <a:endParaRPr lang="ru-RU" sz="3200" b="1" i="0" dirty="0">
              <a:solidFill>
                <a:schemeClr val="tx2"/>
              </a:solidFill>
            </a:endParaRPr>
          </a:p>
          <a:p>
            <a:pPr marL="342900" indent="-342900"/>
            <a:endParaRPr lang="ru-RU" sz="3200" b="1" i="0" dirty="0">
              <a:solidFill>
                <a:schemeClr val="tx2"/>
              </a:solidFill>
            </a:endParaRPr>
          </a:p>
          <a:p>
            <a:pPr marL="342900" indent="-342900"/>
            <a:endParaRPr lang="ru-RU" sz="3200" b="1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512"/>
          </a:xfrm>
        </p:spPr>
        <p:txBody>
          <a:bodyPr/>
          <a:lstStyle/>
          <a:p>
            <a:r>
              <a:rPr lang="ru-RU" smtClean="0"/>
              <a:t>Расшифрование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704850" y="1828800"/>
            <a:ext cx="7831138" cy="3587750"/>
            <a:chOff x="393700" y="1073150"/>
            <a:chExt cx="7831686" cy="3587016"/>
          </a:xfrm>
        </p:grpSpPr>
        <p:sp>
          <p:nvSpPr>
            <p:cNvPr id="6150" name="TextBox 3"/>
            <p:cNvSpPr txBox="1">
              <a:spLocks noChangeArrowheads="1"/>
            </p:cNvSpPr>
            <p:nvPr/>
          </p:nvSpPr>
          <p:spPr bwMode="auto">
            <a:xfrm>
              <a:off x="3638550" y="1695450"/>
              <a:ext cx="160020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      a</a:t>
              </a:r>
              <a:endParaRPr lang="ru-RU">
                <a:latin typeface="Calibri" pitchFamily="34" charset="0"/>
              </a:endParaRPr>
            </a:p>
          </p:txBody>
        </p:sp>
        <p:grpSp>
          <p:nvGrpSpPr>
            <p:cNvPr id="3" name="Группа 5"/>
            <p:cNvGrpSpPr/>
            <p:nvPr/>
          </p:nvGrpSpPr>
          <p:grpSpPr>
            <a:xfrm>
              <a:off x="4038600" y="2317750"/>
              <a:ext cx="488950" cy="533400"/>
              <a:chOff x="4705350" y="2851150"/>
              <a:chExt cx="488950" cy="533400"/>
            </a:xfrm>
            <a:solidFill>
              <a:schemeClr val="bg1"/>
            </a:solidFill>
          </p:grpSpPr>
          <p:sp>
            <p:nvSpPr>
              <p:cNvPr id="30" name="Овал 3"/>
              <p:cNvSpPr/>
              <p:nvPr/>
            </p:nvSpPr>
            <p:spPr bwMode="auto">
              <a:xfrm>
                <a:off x="4705350" y="2851150"/>
                <a:ext cx="488950" cy="533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94250" y="2895600"/>
                <a:ext cx="333746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</a:rPr>
                  <a:t>+</a:t>
                </a:r>
                <a:endParaRPr lang="ru-RU" dirty="0">
                  <a:latin typeface="+mn-lt"/>
                </a:endParaRPr>
              </a:p>
            </p:txBody>
          </p:sp>
        </p:grpSp>
        <p:sp>
          <p:nvSpPr>
            <p:cNvPr id="6152" name="TextBox 5"/>
            <p:cNvSpPr txBox="1">
              <a:spLocks noChangeArrowheads="1"/>
            </p:cNvSpPr>
            <p:nvPr/>
          </p:nvSpPr>
          <p:spPr bwMode="auto">
            <a:xfrm>
              <a:off x="3994150" y="3162300"/>
              <a:ext cx="711200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L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6153" name="TextBox 6"/>
            <p:cNvSpPr txBox="1">
              <a:spLocks noChangeArrowheads="1"/>
            </p:cNvSpPr>
            <p:nvPr/>
          </p:nvSpPr>
          <p:spPr bwMode="auto">
            <a:xfrm>
              <a:off x="3994150" y="3740150"/>
              <a:ext cx="711200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S</a:t>
              </a:r>
              <a:endParaRPr lang="ru-RU">
                <a:latin typeface="Calibri" pitchFamily="34" charset="0"/>
              </a:endParaRPr>
            </a:p>
          </p:txBody>
        </p:sp>
        <p:cxnSp>
          <p:nvCxnSpPr>
            <p:cNvPr id="6154" name="Прямая со стрелкой 7"/>
            <p:cNvCxnSpPr>
              <a:cxnSpLocks noChangeShapeType="1"/>
            </p:cNvCxnSpPr>
            <p:nvPr/>
          </p:nvCxnSpPr>
          <p:spPr bwMode="auto">
            <a:xfrm rot="16200000" flipH="1">
              <a:off x="4144262" y="2212089"/>
              <a:ext cx="266698" cy="3352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5" name="Прямая со стрелкой 8"/>
            <p:cNvCxnSpPr>
              <a:cxnSpLocks noChangeShapeType="1"/>
              <a:endCxn id="6152" idx="0"/>
            </p:cNvCxnSpPr>
            <p:nvPr/>
          </p:nvCxnSpPr>
          <p:spPr bwMode="auto">
            <a:xfrm rot="16200000" flipH="1">
              <a:off x="4160837" y="2973387"/>
              <a:ext cx="311150" cy="666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6" name="Прямая со стрелкой 9"/>
            <p:cNvCxnSpPr>
              <a:cxnSpLocks noChangeShapeType="1"/>
              <a:stCxn id="6152" idx="2"/>
              <a:endCxn id="6153" idx="0"/>
            </p:cNvCxnSpPr>
            <p:nvPr/>
          </p:nvCxnSpPr>
          <p:spPr bwMode="auto">
            <a:xfrm rot="5400000">
              <a:off x="4260880" y="3651280"/>
              <a:ext cx="17774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7" name="Прямая со стрелкой 10"/>
            <p:cNvCxnSpPr>
              <a:cxnSpLocks noChangeShapeType="1"/>
              <a:stCxn id="6153" idx="2"/>
            </p:cNvCxnSpPr>
            <p:nvPr/>
          </p:nvCxnSpPr>
          <p:spPr bwMode="auto">
            <a:xfrm rot="5400000">
              <a:off x="4171980" y="4318030"/>
              <a:ext cx="35554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8" name="Прямая соединительная линия 11"/>
            <p:cNvCxnSpPr>
              <a:cxnSpLocks noChangeShapeType="1"/>
            </p:cNvCxnSpPr>
            <p:nvPr/>
          </p:nvCxnSpPr>
          <p:spPr bwMode="auto">
            <a:xfrm>
              <a:off x="4349750" y="4540250"/>
              <a:ext cx="13779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9" name="Прямая соединительная линия 12"/>
            <p:cNvCxnSpPr>
              <a:cxnSpLocks noChangeShapeType="1"/>
            </p:cNvCxnSpPr>
            <p:nvPr/>
          </p:nvCxnSpPr>
          <p:spPr bwMode="auto">
            <a:xfrm rot="16200000" flipV="1">
              <a:off x="4171950" y="2984500"/>
              <a:ext cx="3067050" cy="44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0" name="Прямая соединительная линия 13"/>
            <p:cNvCxnSpPr>
              <a:cxnSpLocks noChangeShapeType="1"/>
            </p:cNvCxnSpPr>
            <p:nvPr/>
          </p:nvCxnSpPr>
          <p:spPr bwMode="auto">
            <a:xfrm rot="10800000">
              <a:off x="4883150" y="1473200"/>
              <a:ext cx="8001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1" name="Прямая со стрелкой 14"/>
            <p:cNvCxnSpPr>
              <a:cxnSpLocks noChangeShapeType="1"/>
            </p:cNvCxnSpPr>
            <p:nvPr/>
          </p:nvCxnSpPr>
          <p:spPr bwMode="auto">
            <a:xfrm rot="5400000">
              <a:off x="4772025" y="1584325"/>
              <a:ext cx="2222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2" name="Прямая со стрелкой 15"/>
            <p:cNvCxnSpPr>
              <a:cxnSpLocks noChangeShapeType="1"/>
            </p:cNvCxnSpPr>
            <p:nvPr/>
          </p:nvCxnSpPr>
          <p:spPr bwMode="auto">
            <a:xfrm rot="5400000">
              <a:off x="3771900" y="1473200"/>
              <a:ext cx="4445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3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4527550" y="2584450"/>
              <a:ext cx="18224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64" name="TextBox 17"/>
            <p:cNvSpPr txBox="1">
              <a:spLocks noChangeArrowheads="1"/>
            </p:cNvSpPr>
            <p:nvPr/>
          </p:nvSpPr>
          <p:spPr bwMode="auto">
            <a:xfrm>
              <a:off x="5772150" y="2184400"/>
              <a:ext cx="2453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 (</a:t>
              </a:r>
              <a:r>
                <a:rPr lang="ru-RU">
                  <a:latin typeface="Calibri" pitchFamily="34" charset="0"/>
                </a:rPr>
                <a:t>на 10-м раунде)</a:t>
              </a:r>
            </a:p>
          </p:txBody>
        </p:sp>
        <p:sp>
          <p:nvSpPr>
            <p:cNvPr id="6165" name="TextBox 18"/>
            <p:cNvSpPr txBox="1">
              <a:spLocks noChangeArrowheads="1"/>
            </p:cNvSpPr>
            <p:nvPr/>
          </p:nvSpPr>
          <p:spPr bwMode="auto">
            <a:xfrm>
              <a:off x="4038600" y="1073150"/>
              <a:ext cx="15520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  <a:r>
                <a:rPr lang="ru-RU">
                  <a:latin typeface="Calibri" pitchFamily="34" charset="0"/>
                </a:rPr>
                <a:t> -128 бит</a:t>
              </a:r>
            </a:p>
          </p:txBody>
        </p:sp>
        <p:sp>
          <p:nvSpPr>
            <p:cNvPr id="6166" name="TextBox 19"/>
            <p:cNvSpPr txBox="1">
              <a:spLocks noChangeArrowheads="1"/>
            </p:cNvSpPr>
            <p:nvPr/>
          </p:nvSpPr>
          <p:spPr bwMode="auto">
            <a:xfrm>
              <a:off x="2749550" y="3028950"/>
              <a:ext cx="833616" cy="1631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   К10</a:t>
              </a:r>
            </a:p>
            <a:p>
              <a:r>
                <a:rPr lang="ru-RU">
                  <a:latin typeface="Calibri" pitchFamily="34" charset="0"/>
                </a:rPr>
                <a:t>   К9</a:t>
              </a:r>
            </a:p>
            <a:p>
              <a:endParaRPr lang="ru-RU">
                <a:latin typeface="Calibri" pitchFamily="34" charset="0"/>
              </a:endParaRPr>
            </a:p>
            <a:p>
              <a:endParaRPr lang="ru-RU">
                <a:latin typeface="Calibri" pitchFamily="34" charset="0"/>
              </a:endParaRPr>
            </a:p>
            <a:p>
              <a:r>
                <a:rPr lang="ru-RU">
                  <a:latin typeface="Calibri" pitchFamily="34" charset="0"/>
                </a:rPr>
                <a:t>  К1</a:t>
              </a:r>
            </a:p>
          </p:txBody>
        </p:sp>
        <p:cxnSp>
          <p:nvCxnSpPr>
            <p:cNvPr id="6167" name="Прямая соединительная линия 20"/>
            <p:cNvCxnSpPr>
              <a:cxnSpLocks noChangeShapeType="1"/>
              <a:stCxn id="6166" idx="0"/>
            </p:cNvCxnSpPr>
            <p:nvPr/>
          </p:nvCxnSpPr>
          <p:spPr bwMode="auto">
            <a:xfrm rot="16200000" flipV="1">
              <a:off x="2935729" y="2798321"/>
              <a:ext cx="444500" cy="167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8" name="Прямая со стрелкой 21"/>
            <p:cNvCxnSpPr>
              <a:cxnSpLocks noChangeShapeType="1"/>
            </p:cNvCxnSpPr>
            <p:nvPr/>
          </p:nvCxnSpPr>
          <p:spPr bwMode="auto">
            <a:xfrm>
              <a:off x="3149600" y="2584450"/>
              <a:ext cx="889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69" name="TextBox 22"/>
            <p:cNvSpPr txBox="1">
              <a:spLocks noChangeArrowheads="1"/>
            </p:cNvSpPr>
            <p:nvPr/>
          </p:nvSpPr>
          <p:spPr bwMode="auto">
            <a:xfrm>
              <a:off x="2527300" y="2228850"/>
              <a:ext cx="14766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К</a:t>
              </a:r>
              <a:r>
                <a:rPr lang="en-US">
                  <a:latin typeface="Calibri" pitchFamily="34" charset="0"/>
                </a:rPr>
                <a:t>i-128 </a:t>
              </a:r>
              <a:r>
                <a:rPr lang="ru-RU">
                  <a:latin typeface="Calibri" pitchFamily="34" charset="0"/>
                </a:rPr>
                <a:t>бит</a:t>
              </a:r>
            </a:p>
          </p:txBody>
        </p:sp>
        <p:sp>
          <p:nvSpPr>
            <p:cNvPr id="6170" name="TextBox 23"/>
            <p:cNvSpPr txBox="1">
              <a:spLocks noChangeArrowheads="1"/>
            </p:cNvSpPr>
            <p:nvPr/>
          </p:nvSpPr>
          <p:spPr bwMode="auto">
            <a:xfrm>
              <a:off x="393700" y="3251200"/>
              <a:ext cx="2089150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К - мастер ключ (256 бит)</a:t>
              </a:r>
            </a:p>
          </p:txBody>
        </p:sp>
        <p:cxnSp>
          <p:nvCxnSpPr>
            <p:cNvPr id="6171" name="Прямая со стрелкой 24"/>
            <p:cNvCxnSpPr>
              <a:cxnSpLocks noChangeShapeType="1"/>
              <a:stCxn id="6170" idx="3"/>
            </p:cNvCxnSpPr>
            <p:nvPr/>
          </p:nvCxnSpPr>
          <p:spPr bwMode="auto">
            <a:xfrm>
              <a:off x="2482850" y="3605143"/>
              <a:ext cx="266700" cy="16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72" name="TextBox 25"/>
            <p:cNvSpPr txBox="1">
              <a:spLocks noChangeArrowheads="1"/>
            </p:cNvSpPr>
            <p:nvPr/>
          </p:nvSpPr>
          <p:spPr bwMode="auto">
            <a:xfrm>
              <a:off x="4483100" y="218440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</a:p>
          </p:txBody>
        </p:sp>
        <p:cxnSp>
          <p:nvCxnSpPr>
            <p:cNvPr id="6173" name="Прямая соединительная линия 26"/>
            <p:cNvCxnSpPr>
              <a:cxnSpLocks noChangeShapeType="1"/>
            </p:cNvCxnSpPr>
            <p:nvPr/>
          </p:nvCxnSpPr>
          <p:spPr bwMode="auto">
            <a:xfrm>
              <a:off x="2749550" y="3340100"/>
              <a:ext cx="8445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74" name="Прямая соединительная линия 27"/>
            <p:cNvCxnSpPr>
              <a:cxnSpLocks noChangeShapeType="1"/>
            </p:cNvCxnSpPr>
            <p:nvPr/>
          </p:nvCxnSpPr>
          <p:spPr bwMode="auto">
            <a:xfrm>
              <a:off x="2749550" y="3695700"/>
              <a:ext cx="8445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75" name="Прямая соединительная линия 28"/>
            <p:cNvCxnSpPr>
              <a:cxnSpLocks noChangeShapeType="1"/>
            </p:cNvCxnSpPr>
            <p:nvPr/>
          </p:nvCxnSpPr>
          <p:spPr bwMode="auto">
            <a:xfrm>
              <a:off x="2749550" y="4273550"/>
              <a:ext cx="8445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148" name="TextBox 32"/>
          <p:cNvSpPr txBox="1">
            <a:spLocks noChangeArrowheads="1"/>
          </p:cNvSpPr>
          <p:nvPr/>
        </p:nvSpPr>
        <p:spPr bwMode="auto">
          <a:xfrm>
            <a:off x="4616450" y="38735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-1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6149" name="TextBox 33"/>
          <p:cNvSpPr txBox="1">
            <a:spLocks noChangeArrowheads="1"/>
          </p:cNvSpPr>
          <p:nvPr/>
        </p:nvSpPr>
        <p:spPr bwMode="auto">
          <a:xfrm>
            <a:off x="4616450" y="44069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-1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395288" y="0"/>
            <a:ext cx="8748712" cy="476250"/>
          </a:xfrm>
        </p:spPr>
        <p:txBody>
          <a:bodyPr/>
          <a:lstStyle/>
          <a:p>
            <a:r>
              <a:rPr lang="ru-RU" sz="2400" smtClean="0"/>
              <a:t>Основные обозначеня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700088"/>
            <a:ext cx="83153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395288" y="317500"/>
            <a:ext cx="8748712" cy="476250"/>
          </a:xfrm>
        </p:spPr>
        <p:txBody>
          <a:bodyPr/>
          <a:lstStyle/>
          <a:p>
            <a:r>
              <a:rPr lang="en-US" sz="2400" smtClean="0"/>
              <a:t>S -  </a:t>
            </a:r>
            <a:r>
              <a:rPr lang="ru-RU" sz="2400" smtClean="0"/>
              <a:t>блок подстановок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50" y="846138"/>
            <a:ext cx="80105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4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2       3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255</a:t>
            </a:r>
          </a:p>
          <a:p>
            <a:pPr>
              <a:buFontTx/>
              <a:buNone/>
            </a:pPr>
            <a:r>
              <a:rPr lang="en-US" i="1" dirty="0" smtClean="0">
                <a:latin typeface="Georgia" pitchFamily="18" charset="0"/>
              </a:rPr>
              <a:t>π'</a:t>
            </a:r>
            <a:r>
              <a:rPr lang="ru-RU" i="1" dirty="0" smtClean="0">
                <a:latin typeface="Georgia" pitchFamily="18" charset="0"/>
              </a:rPr>
              <a:t>=</a:t>
            </a:r>
            <a:r>
              <a:rPr lang="ru-RU" dirty="0" smtClean="0"/>
              <a:t>(252</a:t>
            </a:r>
            <a:r>
              <a:rPr lang="ru-RU" b="1" dirty="0" smtClean="0"/>
              <a:t>, 238, </a:t>
            </a:r>
            <a:r>
              <a:rPr lang="ru-RU" dirty="0" smtClean="0"/>
              <a:t>221, 17</a:t>
            </a:r>
            <a:r>
              <a:rPr lang="en-US" dirty="0" smtClean="0"/>
              <a:t>… , 182)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pPr>
              <a:buFontTx/>
              <a:buNone/>
            </a:pPr>
            <a:endParaRPr lang="ru-RU" dirty="0" smtClean="0"/>
          </a:p>
        </p:txBody>
      </p:sp>
      <p:grpSp>
        <p:nvGrpSpPr>
          <p:cNvPr id="12" name="Группа 11"/>
          <p:cNvGrpSpPr/>
          <p:nvPr/>
        </p:nvGrpSpPr>
        <p:grpSpPr>
          <a:xfrm>
            <a:off x="1816100" y="2895600"/>
            <a:ext cx="5678512" cy="1214446"/>
            <a:chOff x="2393950" y="1339850"/>
            <a:chExt cx="5678512" cy="121444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93950" y="1339850"/>
              <a:ext cx="963604" cy="12144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3571875" y="1768490"/>
              <a:ext cx="2143125" cy="3413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857884" y="1339850"/>
              <a:ext cx="2214578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238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1" name="Равно 10"/>
          <p:cNvSpPr/>
          <p:nvPr/>
        </p:nvSpPr>
        <p:spPr>
          <a:xfrm>
            <a:off x="4038600" y="4095750"/>
            <a:ext cx="1071562" cy="7000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7050" y="4895850"/>
            <a:ext cx="8215370" cy="857256"/>
            <a:chOff x="500034" y="4214818"/>
            <a:chExt cx="8215370" cy="8572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286380" y="4214818"/>
              <a:ext cx="3429024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11101110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4143375" y="4500563"/>
              <a:ext cx="1000125" cy="3413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00034" y="4214818"/>
              <a:ext cx="3500462" cy="8572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00000001</a:t>
              </a:r>
              <a:endPara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 bwMode="auto">
          <a:xfrm flipV="1">
            <a:off x="2339752" y="4077072"/>
            <a:ext cx="20621" cy="785804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</p:cNvCxnSpPr>
          <p:nvPr/>
        </p:nvCxnSpPr>
        <p:spPr bwMode="auto">
          <a:xfrm flipH="1">
            <a:off x="6372200" y="4110046"/>
            <a:ext cx="15123" cy="759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3050" cy="665162"/>
          </a:xfrm>
        </p:spPr>
        <p:txBody>
          <a:bodyPr/>
          <a:lstStyle/>
          <a:p>
            <a:r>
              <a:rPr lang="ru-RU" sz="3600" dirty="0" smtClean="0"/>
              <a:t>Схема линейного преобразования</a:t>
            </a:r>
            <a:endParaRPr lang="ru-RU" sz="3600" dirty="0"/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7873" name="Object 1"/>
          <p:cNvGraphicFramePr>
            <a:graphicFrameLocks noChangeAspect="1"/>
          </p:cNvGraphicFramePr>
          <p:nvPr/>
        </p:nvGraphicFramePr>
        <p:xfrm>
          <a:off x="1371600" y="895350"/>
          <a:ext cx="4400550" cy="2560320"/>
        </p:xfrm>
        <a:graphic>
          <a:graphicData uri="http://schemas.openxmlformats.org/presentationml/2006/ole">
            <p:oleObj spid="_x0000_s207877" name="Visio" r:id="rId3" imgW="12005310" imgH="6944868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50" y="36957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ru-RU" dirty="0" smtClean="0"/>
              <a:t>цикл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  <a:r>
              <a:rPr lang="en-US" dirty="0" smtClean="0"/>
              <a:t>(a</a:t>
            </a:r>
            <a:r>
              <a:rPr lang="en-US" baseline="-25000" dirty="0" smtClean="0"/>
              <a:t>0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dirty="0" smtClean="0"/>
              <a:t>)→(a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,..,a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), </a:t>
            </a:r>
            <a:r>
              <a:rPr lang="ru-RU" dirty="0" smtClean="0"/>
              <a:t>где</a:t>
            </a:r>
            <a:r>
              <a:rPr lang="en-US" dirty="0" smtClean="0"/>
              <a:t> 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 </a:t>
            </a:r>
            <a:r>
              <a:rPr lang="en-US" dirty="0" smtClean="0"/>
              <a:t>= a</a:t>
            </a:r>
            <a:r>
              <a:rPr lang="en-US" baseline="-25000" dirty="0" smtClean="0"/>
              <a:t>15</a:t>
            </a:r>
            <a:r>
              <a:rPr lang="en-US" dirty="0" smtClean="0"/>
              <a:t>, 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1 </a:t>
            </a:r>
            <a:r>
              <a:rPr lang="en-US" dirty="0" smtClean="0"/>
              <a:t>= a</a:t>
            </a:r>
            <a:r>
              <a:rPr lang="en-US" baseline="-25000" dirty="0" smtClean="0"/>
              <a:t>14,</a:t>
            </a:r>
            <a:r>
              <a:rPr lang="en-US" dirty="0" smtClean="0"/>
              <a:t>..., 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 </a:t>
            </a:r>
            <a:r>
              <a:rPr lang="en-US" dirty="0" smtClean="0"/>
              <a:t>=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 </a:t>
            </a:r>
            <a:r>
              <a:rPr lang="en-US" dirty="0" smtClean="0"/>
              <a:t>= l(a</a:t>
            </a:r>
            <a:r>
              <a:rPr lang="en-US" baseline="-25000" dirty="0" smtClean="0"/>
              <a:t>0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dirty="0" smtClean="0"/>
              <a:t>,..a</a:t>
            </a:r>
            <a:r>
              <a:rPr lang="en-US" baseline="-25000" dirty="0" smtClean="0"/>
              <a:t>15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en-US" dirty="0" smtClean="0"/>
              <a:t>2 </a:t>
            </a:r>
            <a:r>
              <a:rPr lang="ru-RU" dirty="0" smtClean="0"/>
              <a:t>цикл</a:t>
            </a:r>
            <a:r>
              <a:rPr lang="en-US" dirty="0" smtClean="0"/>
              <a:t>:</a:t>
            </a:r>
            <a:r>
              <a:rPr lang="ru-RU" dirty="0" smtClean="0"/>
              <a:t>   </a:t>
            </a:r>
            <a:r>
              <a:rPr lang="en-US" dirty="0" smtClean="0"/>
              <a:t>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,..,a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)→(a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2</a:t>
            </a:r>
            <a:r>
              <a:rPr lang="en-US" dirty="0" smtClean="0"/>
              <a:t>), </a:t>
            </a:r>
            <a:r>
              <a:rPr lang="ru-RU" dirty="0" smtClean="0"/>
              <a:t>где</a:t>
            </a:r>
            <a:r>
              <a:rPr lang="en-US" dirty="0" smtClean="0"/>
              <a:t> 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2</a:t>
            </a:r>
            <a:r>
              <a:rPr lang="en-US" dirty="0" smtClean="0"/>
              <a:t>=a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2</a:t>
            </a:r>
            <a:r>
              <a:rPr lang="en-US" dirty="0" smtClean="0"/>
              <a:t>=a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</a:t>
            </a:r>
            <a:r>
              <a:rPr lang="en-US" baseline="-25000" dirty="0" smtClean="0"/>
              <a:t>,</a:t>
            </a:r>
            <a:r>
              <a:rPr lang="en-US" dirty="0" smtClean="0"/>
              <a:t>..., 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=a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2</a:t>
            </a:r>
            <a:r>
              <a:rPr lang="en-US" dirty="0" smtClean="0"/>
              <a:t>=l(a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,..a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И так далее до 16 цикла, где:</a:t>
            </a:r>
          </a:p>
          <a:p>
            <a:r>
              <a:rPr lang="en-US" dirty="0" smtClean="0"/>
              <a:t>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15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15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15</a:t>
            </a:r>
            <a:r>
              <a:rPr lang="en-US" dirty="0" smtClean="0"/>
              <a:t>)→(a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16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16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16</a:t>
            </a:r>
            <a:r>
              <a:rPr lang="en-US" dirty="0" smtClean="0"/>
              <a:t>), </a:t>
            </a:r>
            <a:r>
              <a:rPr lang="ru-RU" dirty="0" smtClean="0"/>
              <a:t>где</a:t>
            </a:r>
            <a:r>
              <a:rPr lang="en-US" dirty="0" smtClean="0"/>
              <a:t> 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16</a:t>
            </a:r>
            <a:r>
              <a:rPr lang="en-US" dirty="0" smtClean="0"/>
              <a:t>=a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15</a:t>
            </a:r>
            <a:r>
              <a:rPr lang="en-US" dirty="0" smtClean="0"/>
              <a:t>, 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16</a:t>
            </a:r>
            <a:r>
              <a:rPr lang="en-US" dirty="0" smtClean="0"/>
              <a:t>=a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15</a:t>
            </a:r>
            <a:r>
              <a:rPr lang="en-US" dirty="0" smtClean="0"/>
              <a:t>,…,a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16</a:t>
            </a:r>
            <a:r>
              <a:rPr lang="en-US" dirty="0" smtClean="0"/>
              <a:t>=a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15</a:t>
            </a:r>
            <a:r>
              <a:rPr lang="en-US" dirty="0" smtClean="0"/>
              <a:t>, 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16</a:t>
            </a:r>
            <a:r>
              <a:rPr lang="en-US" dirty="0" smtClean="0"/>
              <a:t>=l(a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15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15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15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Здесь</a:t>
            </a:r>
            <a:r>
              <a:rPr lang="en-US" dirty="0" smtClean="0"/>
              <a:t> l(a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i+1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i+1</a:t>
            </a:r>
            <a:r>
              <a:rPr lang="en-US" dirty="0" smtClean="0"/>
              <a:t>,..a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i+1</a:t>
            </a:r>
            <a:r>
              <a:rPr lang="en-US" dirty="0" smtClean="0"/>
              <a:t>) = </a:t>
            </a:r>
            <a:r>
              <a:rPr lang="ru-RU" dirty="0" smtClean="0"/>
              <a:t>А</a:t>
            </a:r>
            <a:r>
              <a:rPr lang="en-US" baseline="-25000" dirty="0" smtClean="0"/>
              <a:t>15</a:t>
            </a:r>
            <a:r>
              <a:rPr lang="en-US" dirty="0" smtClean="0"/>
              <a:t>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14</a:t>
            </a:r>
            <a:r>
              <a:rPr lang="en-US" dirty="0" smtClean="0"/>
              <a:t>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13</a:t>
            </a:r>
            <a:r>
              <a:rPr lang="en-US" dirty="0" smtClean="0"/>
              <a:t>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12</a:t>
            </a:r>
            <a:r>
              <a:rPr lang="en-US" dirty="0" smtClean="0"/>
              <a:t>a</a:t>
            </a:r>
            <a:r>
              <a:rPr lang="en-US" baseline="-25000" dirty="0" smtClean="0"/>
              <a:t>12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11</a:t>
            </a:r>
            <a:r>
              <a:rPr lang="en-US" dirty="0" smtClean="0"/>
              <a:t>a</a:t>
            </a:r>
            <a:r>
              <a:rPr lang="en-US" baseline="-25000" dirty="0" smtClean="0"/>
              <a:t>11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10</a:t>
            </a:r>
            <a:r>
              <a:rPr lang="en-US" dirty="0" smtClean="0"/>
              <a:t>a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9</a:t>
            </a:r>
            <a:r>
              <a:rPr lang="en-US" dirty="0" smtClean="0"/>
              <a:t>a</a:t>
            </a:r>
            <a:r>
              <a:rPr lang="en-US" baseline="-25000" dirty="0" smtClean="0"/>
              <a:t>9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8</a:t>
            </a:r>
            <a:r>
              <a:rPr lang="en-US" dirty="0" smtClean="0"/>
              <a:t>a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7</a:t>
            </a:r>
            <a:r>
              <a:rPr lang="en-US" dirty="0" smtClean="0"/>
              <a:t>a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6</a:t>
            </a:r>
            <a:r>
              <a:rPr lang="en-US" dirty="0" smtClean="0"/>
              <a:t>a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5</a:t>
            </a:r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4</a:t>
            </a:r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3</a:t>
            </a:r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i 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/>
          <a:lstStyle/>
          <a:p>
            <a:r>
              <a:rPr lang="en-US" sz="3200" dirty="0" smtClean="0"/>
              <a:t>L</a:t>
            </a:r>
            <a:r>
              <a:rPr lang="ru-RU" sz="3200" dirty="0" smtClean="0"/>
              <a:t>-преобразование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62001"/>
            <a:ext cx="69786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ru-RU" dirty="0" smtClean="0"/>
              <a:t>цикл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en-US" dirty="0" smtClean="0"/>
              <a:t>(a</a:t>
            </a:r>
            <a:r>
              <a:rPr lang="en-US" baseline="-25000" dirty="0" smtClean="0"/>
              <a:t>0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dirty="0" smtClean="0"/>
              <a:t>)→(a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,..,a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), </a:t>
            </a:r>
            <a:r>
              <a:rPr lang="ru-RU" dirty="0" smtClean="0"/>
              <a:t>где</a:t>
            </a:r>
            <a:r>
              <a:rPr lang="en-US" dirty="0" smtClean="0"/>
              <a:t> 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 </a:t>
            </a:r>
            <a:r>
              <a:rPr lang="en-US" dirty="0" smtClean="0"/>
              <a:t>= a</a:t>
            </a:r>
            <a:r>
              <a:rPr lang="en-US" baseline="-25000" dirty="0" smtClean="0"/>
              <a:t>15</a:t>
            </a:r>
            <a:r>
              <a:rPr lang="en-US" dirty="0" smtClean="0"/>
              <a:t>, 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1 </a:t>
            </a:r>
            <a:r>
              <a:rPr lang="en-US" dirty="0" smtClean="0"/>
              <a:t>= a</a:t>
            </a:r>
            <a:r>
              <a:rPr lang="en-US" baseline="-25000" dirty="0" smtClean="0"/>
              <a:t>14,</a:t>
            </a:r>
            <a:r>
              <a:rPr lang="en-US" dirty="0" smtClean="0"/>
              <a:t>..., 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 </a:t>
            </a:r>
            <a:r>
              <a:rPr lang="en-US" dirty="0" smtClean="0"/>
              <a:t>=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 </a:t>
            </a:r>
            <a:r>
              <a:rPr lang="en-US" dirty="0" smtClean="0"/>
              <a:t>= l(a</a:t>
            </a:r>
            <a:r>
              <a:rPr lang="en-US" baseline="-25000" dirty="0" smtClean="0"/>
              <a:t>0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dirty="0" smtClean="0"/>
              <a:t>,..a</a:t>
            </a:r>
            <a:r>
              <a:rPr lang="en-US" baseline="-25000" dirty="0" smtClean="0"/>
              <a:t>15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en-US" dirty="0" smtClean="0"/>
              <a:t>2 </a:t>
            </a:r>
            <a:r>
              <a:rPr lang="ru-RU" dirty="0" smtClean="0"/>
              <a:t>цикл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en-US" dirty="0" smtClean="0"/>
              <a:t>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,..,a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)→(a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2</a:t>
            </a:r>
            <a:r>
              <a:rPr lang="en-US" dirty="0" smtClean="0"/>
              <a:t>), </a:t>
            </a:r>
            <a:r>
              <a:rPr lang="ru-RU" dirty="0" smtClean="0"/>
              <a:t>где</a:t>
            </a:r>
            <a:r>
              <a:rPr lang="en-US" dirty="0" smtClean="0"/>
              <a:t> 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2</a:t>
            </a:r>
            <a:r>
              <a:rPr lang="en-US" dirty="0" smtClean="0"/>
              <a:t>=a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2</a:t>
            </a:r>
            <a:r>
              <a:rPr lang="en-US" dirty="0" smtClean="0"/>
              <a:t>=a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</a:t>
            </a:r>
            <a:r>
              <a:rPr lang="en-US" baseline="-25000" dirty="0" smtClean="0"/>
              <a:t>,</a:t>
            </a:r>
            <a:r>
              <a:rPr lang="en-US" dirty="0" smtClean="0"/>
              <a:t>..., 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=a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2</a:t>
            </a:r>
            <a:r>
              <a:rPr lang="en-US" dirty="0" smtClean="0"/>
              <a:t>=l(a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</a:t>
            </a:r>
            <a:r>
              <a:rPr lang="en-US" dirty="0" smtClean="0"/>
              <a:t>,..a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И так далее до 16 цикла, где:</a:t>
            </a:r>
          </a:p>
          <a:p>
            <a:r>
              <a:rPr lang="en-US" dirty="0" smtClean="0"/>
              <a:t>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15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15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15</a:t>
            </a:r>
            <a:r>
              <a:rPr lang="en-US" dirty="0" smtClean="0"/>
              <a:t>)→(a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16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16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16</a:t>
            </a:r>
            <a:r>
              <a:rPr lang="en-US" dirty="0" smtClean="0"/>
              <a:t>), </a:t>
            </a:r>
            <a:r>
              <a:rPr lang="ru-RU" dirty="0" smtClean="0"/>
              <a:t>где</a:t>
            </a:r>
            <a:r>
              <a:rPr lang="en-US" dirty="0" smtClean="0"/>
              <a:t> 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16</a:t>
            </a:r>
            <a:r>
              <a:rPr lang="en-US" dirty="0" smtClean="0"/>
              <a:t>=a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15</a:t>
            </a:r>
            <a:r>
              <a:rPr lang="en-US" dirty="0" smtClean="0"/>
              <a:t>, 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16</a:t>
            </a:r>
            <a:r>
              <a:rPr lang="en-US" dirty="0" smtClean="0"/>
              <a:t>=a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15</a:t>
            </a:r>
            <a:r>
              <a:rPr lang="en-US" dirty="0" smtClean="0"/>
              <a:t>,…,a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16</a:t>
            </a:r>
            <a:r>
              <a:rPr lang="en-US" dirty="0" smtClean="0"/>
              <a:t>=a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15</a:t>
            </a:r>
            <a:r>
              <a:rPr lang="en-US" dirty="0" smtClean="0"/>
              <a:t>, 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16</a:t>
            </a:r>
            <a:r>
              <a:rPr lang="en-US" dirty="0" smtClean="0"/>
              <a:t>=l(a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15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15</a:t>
            </a:r>
            <a:r>
              <a:rPr lang="en-US" dirty="0" smtClean="0"/>
              <a:t>,…,a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15</a:t>
            </a:r>
            <a:r>
              <a:rPr lang="en-US" dirty="0" smtClean="0"/>
              <a:t>).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Здесь</a:t>
            </a:r>
            <a:r>
              <a:rPr lang="en-US" dirty="0" smtClean="0"/>
              <a:t> l(a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i+1</a:t>
            </a:r>
            <a:r>
              <a:rPr lang="en-US" dirty="0" smtClean="0"/>
              <a:t>,a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i+1</a:t>
            </a:r>
            <a:r>
              <a:rPr lang="en-US" dirty="0" smtClean="0"/>
              <a:t>,..a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i+1</a:t>
            </a:r>
            <a:r>
              <a:rPr lang="en-US" dirty="0" smtClean="0"/>
              <a:t>) = </a:t>
            </a:r>
            <a:r>
              <a:rPr lang="ru-RU" dirty="0" smtClean="0"/>
              <a:t>А</a:t>
            </a:r>
            <a:r>
              <a:rPr lang="en-US" baseline="-25000" dirty="0" smtClean="0"/>
              <a:t>15</a:t>
            </a:r>
            <a:r>
              <a:rPr lang="en-US" dirty="0" smtClean="0"/>
              <a:t>a</a:t>
            </a:r>
            <a:r>
              <a:rPr lang="en-US" baseline="-25000" dirty="0" smtClean="0"/>
              <a:t>15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14</a:t>
            </a:r>
            <a:r>
              <a:rPr lang="en-US" dirty="0" smtClean="0"/>
              <a:t>a</a:t>
            </a:r>
            <a:r>
              <a:rPr lang="en-US" baseline="-25000" dirty="0" smtClean="0"/>
              <a:t>14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13</a:t>
            </a:r>
            <a:r>
              <a:rPr lang="en-US" dirty="0" smtClean="0"/>
              <a:t>a</a:t>
            </a:r>
            <a:r>
              <a:rPr lang="en-US" baseline="-25000" dirty="0" smtClean="0"/>
              <a:t>13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12</a:t>
            </a:r>
            <a:r>
              <a:rPr lang="en-US" dirty="0" smtClean="0"/>
              <a:t>a</a:t>
            </a:r>
            <a:r>
              <a:rPr lang="en-US" baseline="-25000" dirty="0" smtClean="0"/>
              <a:t>12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11</a:t>
            </a:r>
            <a:r>
              <a:rPr lang="en-US" dirty="0" smtClean="0"/>
              <a:t>a</a:t>
            </a:r>
            <a:r>
              <a:rPr lang="en-US" baseline="-25000" dirty="0" smtClean="0"/>
              <a:t>11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10</a:t>
            </a:r>
            <a:r>
              <a:rPr lang="en-US" dirty="0" smtClean="0"/>
              <a:t>a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9</a:t>
            </a:r>
            <a:r>
              <a:rPr lang="en-US" dirty="0" smtClean="0"/>
              <a:t>a</a:t>
            </a:r>
            <a:r>
              <a:rPr lang="en-US" baseline="-25000" dirty="0" smtClean="0"/>
              <a:t>9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8</a:t>
            </a:r>
            <a:r>
              <a:rPr lang="en-US" dirty="0" smtClean="0"/>
              <a:t>a</a:t>
            </a:r>
            <a:r>
              <a:rPr lang="en-US" baseline="-25000" dirty="0" smtClean="0"/>
              <a:t>8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7</a:t>
            </a:r>
            <a:r>
              <a:rPr lang="en-US" dirty="0" smtClean="0"/>
              <a:t>a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6</a:t>
            </a:r>
            <a:r>
              <a:rPr lang="en-US" dirty="0" smtClean="0"/>
              <a:t>a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5</a:t>
            </a:r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4</a:t>
            </a:r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3</a:t>
            </a:r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i </a:t>
            </a:r>
            <a:r>
              <a:rPr lang="en-US" dirty="0" smtClean="0"/>
              <a:t>+ </a:t>
            </a:r>
            <a:r>
              <a:rPr lang="ru-RU" dirty="0" smtClean="0"/>
              <a:t>А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i 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А</a:t>
            </a:r>
            <a:r>
              <a:rPr lang="ru-RU" baseline="-25000" dirty="0" smtClean="0"/>
              <a:t>7</a:t>
            </a:r>
            <a:r>
              <a:rPr lang="ru-RU" dirty="0" smtClean="0"/>
              <a:t>=А</a:t>
            </a:r>
            <a:r>
              <a:rPr lang="ru-RU" baseline="-25000" dirty="0" smtClean="0"/>
              <a:t>9</a:t>
            </a:r>
            <a:r>
              <a:rPr lang="ru-RU" dirty="0" smtClean="0"/>
              <a:t>=А</a:t>
            </a:r>
            <a:r>
              <a:rPr lang="ru-RU" baseline="-25000" dirty="0" smtClean="0"/>
              <a:t>0</a:t>
            </a:r>
            <a:r>
              <a:rPr lang="ru-RU" dirty="0" smtClean="0"/>
              <a:t>=1, А</a:t>
            </a:r>
            <a:r>
              <a:rPr lang="ru-RU" baseline="-25000" dirty="0" smtClean="0"/>
              <a:t>1</a:t>
            </a:r>
            <a:r>
              <a:rPr lang="ru-RU" dirty="0" smtClean="0"/>
              <a:t>=А</a:t>
            </a:r>
            <a:r>
              <a:rPr lang="ru-RU" baseline="-25000" dirty="0" smtClean="0"/>
              <a:t>15</a:t>
            </a:r>
            <a:r>
              <a:rPr lang="ru-RU" dirty="0" smtClean="0"/>
              <a:t>=148, А</a:t>
            </a:r>
            <a:r>
              <a:rPr lang="ru-RU" baseline="-25000" dirty="0" smtClean="0"/>
              <a:t>2</a:t>
            </a:r>
            <a:r>
              <a:rPr lang="ru-RU" dirty="0" smtClean="0"/>
              <a:t>=А</a:t>
            </a:r>
            <a:r>
              <a:rPr lang="ru-RU" baseline="-25000" dirty="0" smtClean="0"/>
              <a:t>14</a:t>
            </a:r>
            <a:r>
              <a:rPr lang="ru-RU" dirty="0" smtClean="0"/>
              <a:t>=32, А</a:t>
            </a:r>
            <a:r>
              <a:rPr lang="ru-RU" baseline="-25000" dirty="0" smtClean="0"/>
              <a:t>3</a:t>
            </a:r>
            <a:r>
              <a:rPr lang="ru-RU" dirty="0" smtClean="0"/>
              <a:t>=А</a:t>
            </a:r>
            <a:r>
              <a:rPr lang="ru-RU" baseline="-25000" dirty="0" smtClean="0"/>
              <a:t>13</a:t>
            </a:r>
            <a:r>
              <a:rPr lang="ru-RU" dirty="0" smtClean="0"/>
              <a:t>=133, А</a:t>
            </a:r>
            <a:r>
              <a:rPr lang="ru-RU" baseline="-25000" dirty="0" smtClean="0"/>
              <a:t>4</a:t>
            </a:r>
            <a:r>
              <a:rPr lang="ru-RU" dirty="0" smtClean="0"/>
              <a:t>=А</a:t>
            </a:r>
            <a:r>
              <a:rPr lang="ru-RU" baseline="-25000" dirty="0" smtClean="0"/>
              <a:t>12</a:t>
            </a:r>
            <a:r>
              <a:rPr lang="ru-RU" dirty="0" smtClean="0"/>
              <a:t>=16, А</a:t>
            </a:r>
            <a:r>
              <a:rPr lang="ru-RU" baseline="-25000" dirty="0" smtClean="0"/>
              <a:t>5</a:t>
            </a:r>
            <a:r>
              <a:rPr lang="ru-RU" dirty="0" smtClean="0"/>
              <a:t>=А</a:t>
            </a:r>
            <a:r>
              <a:rPr lang="ru-RU" baseline="-25000" dirty="0" smtClean="0"/>
              <a:t>11</a:t>
            </a:r>
            <a:r>
              <a:rPr lang="ru-RU" dirty="0" smtClean="0"/>
              <a:t>=194, А</a:t>
            </a:r>
            <a:r>
              <a:rPr lang="ru-RU" baseline="-25000" dirty="0" smtClean="0"/>
              <a:t>6</a:t>
            </a:r>
            <a:r>
              <a:rPr lang="ru-RU" dirty="0" smtClean="0"/>
              <a:t>=А</a:t>
            </a:r>
            <a:r>
              <a:rPr lang="ru-RU" baseline="-25000" dirty="0" smtClean="0"/>
              <a:t>10</a:t>
            </a:r>
            <a:r>
              <a:rPr lang="ru-RU" dirty="0" smtClean="0"/>
              <a:t>=192, А</a:t>
            </a:r>
            <a:r>
              <a:rPr lang="ru-RU" baseline="-25000" dirty="0" smtClean="0"/>
              <a:t>8</a:t>
            </a:r>
            <a:r>
              <a:rPr lang="ru-RU" dirty="0" smtClean="0"/>
              <a:t>=251. Все операции выполняются в поле </a:t>
            </a:r>
            <a:r>
              <a:rPr lang="en-US" dirty="0" smtClean="0"/>
              <a:t>GF</a:t>
            </a:r>
            <a:r>
              <a:rPr lang="ru-RU" dirty="0" smtClean="0"/>
              <a:t>(2</a:t>
            </a:r>
            <a:r>
              <a:rPr lang="ru-RU" baseline="30000" dirty="0" smtClean="0"/>
              <a:t>8</a:t>
            </a:r>
            <a:r>
              <a:rPr lang="ru-RU" dirty="0" smtClean="0"/>
              <a:t>), а</a:t>
            </a:r>
            <a:r>
              <a:rPr lang="en-US" baseline="30000" dirty="0" err="1" smtClean="0"/>
              <a:t>i</a:t>
            </a:r>
            <a:r>
              <a:rPr lang="en-US" baseline="30000" dirty="0" smtClean="0"/>
              <a:t> </a:t>
            </a:r>
            <a:r>
              <a:rPr lang="ru-RU" dirty="0" smtClean="0"/>
              <a:t>Є </a:t>
            </a:r>
            <a:r>
              <a:rPr lang="en-US" dirty="0" smtClean="0"/>
              <a:t>GF</a:t>
            </a:r>
            <a:r>
              <a:rPr lang="ru-RU" dirty="0" smtClean="0"/>
              <a:t>(2</a:t>
            </a:r>
            <a:r>
              <a:rPr lang="ru-RU" baseline="30000" dirty="0" smtClean="0"/>
              <a:t>8</a:t>
            </a:r>
            <a:r>
              <a:rPr lang="ru-RU" dirty="0" smtClean="0"/>
              <a:t>), (см. раздел 3.1.9.)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0"/>
            <a:ext cx="8229600" cy="665162"/>
          </a:xfrm>
        </p:spPr>
        <p:txBody>
          <a:bodyPr/>
          <a:lstStyle/>
          <a:p>
            <a:r>
              <a:rPr lang="en-US" sz="3200" dirty="0" smtClean="0"/>
              <a:t>L-</a:t>
            </a:r>
            <a:r>
              <a:rPr lang="ru-RU" sz="3200" dirty="0" smtClean="0"/>
              <a:t> преобразование при </a:t>
            </a:r>
            <a:r>
              <a:rPr lang="ru-RU" sz="3200" dirty="0" err="1" smtClean="0"/>
              <a:t>расшифровании</a:t>
            </a:r>
            <a:endParaRPr lang="ru-RU" sz="3200" dirty="0"/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1682750" y="806450"/>
          <a:ext cx="4267200" cy="2042059"/>
        </p:xfrm>
        <a:graphic>
          <a:graphicData uri="http://schemas.openxmlformats.org/presentationml/2006/ole">
            <p:oleObj spid="_x0000_s208901" name="Visio" r:id="rId3" imgW="10368534" imgH="4994148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806700"/>
            <a:ext cx="8134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 smtClean="0"/>
              <a:t>Из этой схемы непосредственно видим, что </a:t>
            </a:r>
            <a:r>
              <a:rPr lang="en-US" i="0" dirty="0" smtClean="0"/>
              <a:t>a</a:t>
            </a:r>
            <a:r>
              <a:rPr lang="ru-RU" i="0" baseline="-25000" dirty="0" smtClean="0"/>
              <a:t>15</a:t>
            </a:r>
            <a:r>
              <a:rPr lang="en-US" i="0" baseline="30000" dirty="0" err="1" smtClean="0"/>
              <a:t>i</a:t>
            </a:r>
            <a:r>
              <a:rPr lang="ru-RU" i="0" baseline="30000" dirty="0" smtClean="0"/>
              <a:t>-1</a:t>
            </a:r>
            <a:r>
              <a:rPr lang="ru-RU" i="0" dirty="0" smtClean="0"/>
              <a:t>= </a:t>
            </a:r>
            <a:r>
              <a:rPr lang="en-US" i="0" dirty="0" smtClean="0"/>
              <a:t>a</a:t>
            </a:r>
            <a:r>
              <a:rPr lang="ru-RU" i="0" baseline="-25000" dirty="0" smtClean="0"/>
              <a:t>14</a:t>
            </a:r>
            <a:r>
              <a:rPr lang="en-US" i="0" baseline="30000" dirty="0" err="1" smtClean="0"/>
              <a:t>i</a:t>
            </a:r>
            <a:r>
              <a:rPr lang="ru-RU" i="0" dirty="0" smtClean="0"/>
              <a:t>, …, </a:t>
            </a:r>
          </a:p>
          <a:p>
            <a:r>
              <a:rPr lang="en-US" i="0" dirty="0" smtClean="0"/>
              <a:t>a</a:t>
            </a:r>
            <a:r>
              <a:rPr lang="en-US" i="0" baseline="-25000" dirty="0" smtClean="0"/>
              <a:t>j</a:t>
            </a:r>
            <a:r>
              <a:rPr lang="en-US" i="0" baseline="30000" dirty="0" smtClean="0"/>
              <a:t>i-1</a:t>
            </a:r>
            <a:r>
              <a:rPr lang="en-US" i="0" dirty="0" smtClean="0"/>
              <a:t>= a</a:t>
            </a:r>
            <a:r>
              <a:rPr lang="en-US" i="0" baseline="-25000" dirty="0" smtClean="0"/>
              <a:t>j-1</a:t>
            </a:r>
            <a:r>
              <a:rPr lang="en-US" i="0" baseline="30000" dirty="0" smtClean="0"/>
              <a:t>i</a:t>
            </a:r>
            <a:r>
              <a:rPr lang="en-US" i="0" dirty="0" smtClean="0"/>
              <a:t>,…,a</a:t>
            </a:r>
            <a:r>
              <a:rPr lang="en-US" i="0" baseline="-25000" dirty="0" smtClean="0"/>
              <a:t>1</a:t>
            </a:r>
            <a:r>
              <a:rPr lang="en-US" i="0" baseline="30000" dirty="0" smtClean="0"/>
              <a:t>i-1</a:t>
            </a:r>
            <a:r>
              <a:rPr lang="en-US" i="0" dirty="0" smtClean="0"/>
              <a:t>=a</a:t>
            </a:r>
            <a:r>
              <a:rPr lang="en-US" i="0" baseline="-25000" dirty="0" smtClean="0"/>
              <a:t>0</a:t>
            </a:r>
            <a:r>
              <a:rPr lang="en-US" i="0" baseline="30000" dirty="0" smtClean="0"/>
              <a:t>i</a:t>
            </a:r>
            <a:r>
              <a:rPr lang="en-US" i="0" dirty="0" smtClean="0"/>
              <a:t>. </a:t>
            </a:r>
            <a:r>
              <a:rPr lang="ru-RU" i="0" dirty="0" smtClean="0"/>
              <a:t>Остаётся найти только элемент </a:t>
            </a:r>
            <a:r>
              <a:rPr lang="en-US" i="0" dirty="0" smtClean="0"/>
              <a:t>a</a:t>
            </a:r>
            <a:r>
              <a:rPr lang="ru-RU" i="0" baseline="-25000" dirty="0" smtClean="0"/>
              <a:t>0</a:t>
            </a:r>
            <a:r>
              <a:rPr lang="en-US" i="0" baseline="30000" dirty="0" err="1" smtClean="0"/>
              <a:t>i</a:t>
            </a:r>
            <a:r>
              <a:rPr lang="ru-RU" i="0" baseline="30000" dirty="0" smtClean="0"/>
              <a:t>-1</a:t>
            </a:r>
            <a:r>
              <a:rPr lang="ru-RU" i="0" dirty="0" smtClean="0"/>
              <a:t>. Этот элемент  может быть восстановлен из уравнения</a:t>
            </a:r>
          </a:p>
          <a:p>
            <a:r>
              <a:rPr lang="ru-RU" i="0" dirty="0" smtClean="0"/>
              <a:t>Из этого уравнения находим</a:t>
            </a:r>
          </a:p>
          <a:p>
            <a:endParaRPr lang="ru-RU" i="0" dirty="0" smtClean="0"/>
          </a:p>
          <a:p>
            <a:endParaRPr lang="ru-RU" i="0" dirty="0" smtClean="0"/>
          </a:p>
          <a:p>
            <a:endParaRPr lang="ru-RU" i="0" dirty="0" smtClean="0"/>
          </a:p>
          <a:p>
            <a:endParaRPr lang="ru-RU" i="0" dirty="0" smtClean="0"/>
          </a:p>
          <a:p>
            <a:endParaRPr lang="ru-RU" i="0" dirty="0" smtClean="0"/>
          </a:p>
          <a:p>
            <a:r>
              <a:rPr lang="ru-RU" i="0" dirty="0" smtClean="0"/>
              <a:t> </a:t>
            </a:r>
          </a:p>
          <a:p>
            <a:endParaRPr lang="ru-RU" dirty="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3350" y="3206750"/>
            <a:ext cx="1733550" cy="89264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49350" y="4718050"/>
          <a:ext cx="5769610" cy="622300"/>
        </p:xfrm>
        <a:graphic>
          <a:graphicData uri="http://schemas.openxmlformats.org/drawingml/2006/table">
            <a:tbl>
              <a:tblPr/>
              <a:tblGrid>
                <a:gridCol w="5441950"/>
                <a:gridCol w="327660"/>
              </a:tblGrid>
              <a:tr h="622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050" y="4140200"/>
            <a:ext cx="5450163" cy="844550"/>
          </a:xfrm>
          <a:prstGeom prst="rect">
            <a:avLst/>
          </a:prstGeom>
          <a:noFill/>
        </p:spPr>
      </p:pic>
      <p:pic>
        <p:nvPicPr>
          <p:cNvPr id="20890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1" y="5295900"/>
            <a:ext cx="1466850" cy="349891"/>
          </a:xfrm>
          <a:prstGeom prst="rect">
            <a:avLst/>
          </a:prstGeom>
          <a:noFill/>
        </p:spPr>
      </p:pic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0" y="4873596"/>
            <a:ext cx="8223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Поскольку в конечном поле GF(2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операция вычитания совпадает с операцией сложения, а коэффициент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171450" y="5605334"/>
            <a:ext cx="4756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то из последнего равенства получаем: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90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700" y="5651500"/>
            <a:ext cx="2222500" cy="824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r>
              <a:rPr lang="ru-RU" sz="3200" dirty="0" smtClean="0"/>
              <a:t>Принцип выработки </a:t>
            </a:r>
            <a:r>
              <a:rPr lang="ru-RU" sz="3200" dirty="0" err="1" smtClean="0"/>
              <a:t>раундовых</a:t>
            </a:r>
            <a:r>
              <a:rPr lang="ru-RU" sz="3200" dirty="0" smtClean="0"/>
              <a:t> ключей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9350" y="1073150"/>
          <a:ext cx="6047105" cy="420624"/>
        </p:xfrm>
        <a:graphic>
          <a:graphicData uri="http://schemas.openxmlformats.org/drawingml/2006/table">
            <a:tbl>
              <a:tblPr/>
              <a:tblGrid>
                <a:gridCol w="5762625"/>
                <a:gridCol w="284480"/>
              </a:tblGrid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(K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2i+1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, K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2i+2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)=F[C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8(i-1)+8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]…F[C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8(i-1)+1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](K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2i-1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, K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2i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27150" y="1917700"/>
          <a:ext cx="6311900" cy="666750"/>
        </p:xfrm>
        <a:graphic>
          <a:graphicData uri="http://schemas.openxmlformats.org/drawingml/2006/table">
            <a:tbl>
              <a:tblPr/>
              <a:tblGrid>
                <a:gridCol w="6040198"/>
                <a:gridCol w="271702"/>
              </a:tblGrid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F[C](a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, a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)=(LSX[C](a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2400" dirty="0">
                          <a:latin typeface="Cambria Math"/>
                          <a:ea typeface="Calibri"/>
                          <a:cs typeface="Times New Roman"/>
                        </a:rPr>
                        <a:t>⊕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, a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0945" name="Rectangle 1"/>
          <p:cNvSpPr>
            <a:spLocks noChangeArrowheads="1"/>
          </p:cNvSpPr>
          <p:nvPr/>
        </p:nvSpPr>
        <p:spPr bwMode="auto">
          <a:xfrm>
            <a:off x="838200" y="1584296"/>
            <a:ext cx="6489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]( , )  здесь  означает один цикл схемы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Фейстеля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именно: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1638300" y="2851150"/>
          <a:ext cx="5067300" cy="2187102"/>
        </p:xfrm>
        <a:graphic>
          <a:graphicData uri="http://schemas.openxmlformats.org/presentationml/2006/ole">
            <p:oleObj spid="_x0000_s210950" name="Visio" r:id="rId3" imgW="7766685" imgH="3704844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Схема выработки </a:t>
            </a:r>
            <a:r>
              <a:rPr lang="ru-RU" sz="2800" dirty="0" err="1" smtClean="0"/>
              <a:t>раундовых</a:t>
            </a:r>
            <a:r>
              <a:rPr lang="ru-RU" sz="2800" dirty="0" smtClean="0"/>
              <a:t> ключей алгоритма</a:t>
            </a:r>
            <a:br>
              <a:rPr lang="ru-RU" sz="2800" dirty="0" smtClean="0"/>
            </a:br>
            <a:r>
              <a:rPr lang="ru-RU" sz="2800" dirty="0" smtClean="0"/>
              <a:t> шифрования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1969" name="Object 1"/>
          <p:cNvGraphicFramePr>
            <a:graphicFrameLocks noChangeAspect="1"/>
          </p:cNvGraphicFramePr>
          <p:nvPr/>
        </p:nvGraphicFramePr>
        <p:xfrm>
          <a:off x="1682750" y="1250950"/>
          <a:ext cx="4978400" cy="5190811"/>
        </p:xfrm>
        <a:graphic>
          <a:graphicData uri="http://schemas.openxmlformats.org/presentationml/2006/ole">
            <p:oleObj spid="_x0000_s211973" name="Visio" r:id="rId3" imgW="14135100" imgH="14722983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60350" y="361950"/>
            <a:ext cx="8748713" cy="698500"/>
          </a:xfrm>
        </p:spPr>
        <p:txBody>
          <a:bodyPr/>
          <a:lstStyle/>
          <a:p>
            <a:r>
              <a:rPr lang="ru-RU" sz="2400" smtClean="0"/>
              <a:t>Линейное преобразование </a:t>
            </a:r>
            <a:r>
              <a:rPr lang="en-US" sz="2400" i="1" smtClean="0"/>
              <a:t>l</a:t>
            </a:r>
            <a:endParaRPr lang="ru-RU" sz="2400" i="1" smtClean="0"/>
          </a:p>
        </p:txBody>
      </p:sp>
      <p:pic>
        <p:nvPicPr>
          <p:cNvPr id="11267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428750"/>
            <a:ext cx="80867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95750"/>
            <a:ext cx="84042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ru-RU" sz="3600" smtClean="0"/>
              <a:t>Блочные шифры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903413" y="2371725"/>
          <a:ext cx="5751512" cy="3390900"/>
        </p:xfrm>
        <a:graphic>
          <a:graphicData uri="http://schemas.openxmlformats.org/presentationml/2006/ole">
            <p:oleObj spid="_x0000_s260098" name="Document" r:id="rId3" imgW="3827527" imgH="225016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Примеры реализации </a:t>
            </a:r>
            <a:br>
              <a:rPr lang="ru-RU" sz="3200" dirty="0" smtClean="0"/>
            </a:br>
            <a:r>
              <a:rPr lang="ru-RU" sz="3200" dirty="0" smtClean="0"/>
              <a:t>ГОСТ Р34.12 - 2015</a:t>
            </a:r>
            <a:br>
              <a:rPr lang="ru-RU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Устройство </a:t>
            </a:r>
            <a:r>
              <a:rPr lang="ru-RU" sz="3200" dirty="0" smtClean="0"/>
              <a:t>криптографической защиты «Криптон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Производитель ООО Фирма «</a:t>
            </a:r>
            <a:r>
              <a:rPr lang="ru-RU" sz="3200" dirty="0" err="1" smtClean="0"/>
              <a:t>Анкад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 г. Зеленоград</a:t>
            </a:r>
            <a:br>
              <a:rPr lang="ru-RU" sz="3200" dirty="0" smtClean="0"/>
            </a:br>
            <a:r>
              <a:rPr lang="ru-RU" sz="3200" dirty="0" smtClean="0"/>
              <a:t>Московская Обл.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11413" y="1989138"/>
            <a:ext cx="3457575" cy="6000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Универсальные (абонентские) шифраторы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435600" y="14128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859338" y="5949950"/>
            <a:ext cx="1368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1400" b="1" i="0"/>
              <a:t>КРИПТОН</a:t>
            </a:r>
            <a:r>
              <a:rPr lang="en-US" sz="1400" b="1" i="0"/>
              <a:t>-</a:t>
            </a:r>
            <a:endParaRPr lang="ru-RU" sz="1400" b="1" i="0"/>
          </a:p>
          <a:p>
            <a:pPr marL="342900" indent="-342900" algn="ctr">
              <a:lnSpc>
                <a:spcPct val="70000"/>
              </a:lnSpc>
              <a:buFont typeface="Wingdings" pitchFamily="2" charset="2"/>
              <a:buNone/>
            </a:pPr>
            <a:r>
              <a:rPr lang="ru-RU" sz="1400" b="1" i="0"/>
              <a:t>ЗАМОК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3633788" y="2927350"/>
            <a:ext cx="5543550" cy="3556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Дисковые шифраторы</a:t>
            </a:r>
          </a:p>
        </p:txBody>
      </p:sp>
      <p:pic>
        <p:nvPicPr>
          <p:cNvPr id="29703" name="Picture 7" descr="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463675"/>
            <a:ext cx="1295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451725" y="242093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0"/>
              <a:t>КРИПТОН</a:t>
            </a:r>
            <a:r>
              <a:rPr lang="en-US" sz="1400" b="1" i="0"/>
              <a:t> IDE</a:t>
            </a:r>
            <a:endParaRPr lang="ru-RU" sz="1400" b="1" i="0"/>
          </a:p>
        </p:txBody>
      </p:sp>
      <p:pic>
        <p:nvPicPr>
          <p:cNvPr id="29705" name="Picture 9" descr="crypton4pc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2000"/>
          </a:blip>
          <a:srcRect/>
          <a:stretch>
            <a:fillRect/>
          </a:stretch>
        </p:blipFill>
        <p:spPr bwMode="auto">
          <a:xfrm rot="-135204">
            <a:off x="4706938" y="0"/>
            <a:ext cx="129698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ksia_sm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88913"/>
            <a:ext cx="14398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908175" y="98107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i="0"/>
              <a:t>КРИПТОН-</a:t>
            </a:r>
            <a:r>
              <a:rPr lang="en-US" sz="1200" b="1" i="0"/>
              <a:t>8</a:t>
            </a:r>
            <a:endParaRPr lang="ru-RU" sz="1200" b="1" i="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492500" y="98107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i="0"/>
              <a:t>КРИПТОН-</a:t>
            </a:r>
            <a:r>
              <a:rPr lang="en-US" sz="1200" b="1" i="0"/>
              <a:t>9</a:t>
            </a:r>
            <a:endParaRPr lang="ru-RU" sz="1200" b="1" i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859338" y="981075"/>
            <a:ext cx="1223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i="0"/>
              <a:t>КРИПТОН-4/</a:t>
            </a:r>
            <a:r>
              <a:rPr lang="en-US" sz="1200" b="1" i="0"/>
              <a:t>PCI</a:t>
            </a:r>
            <a:endParaRPr lang="ru-RU" sz="1200" b="1" i="0"/>
          </a:p>
        </p:txBody>
      </p:sp>
      <p:pic>
        <p:nvPicPr>
          <p:cNvPr id="29710" name="Picture 14" descr="Crypton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42000"/>
          </a:blip>
          <a:srcRect/>
          <a:stretch>
            <a:fillRect/>
          </a:stretch>
        </p:blipFill>
        <p:spPr bwMode="auto">
          <a:xfrm>
            <a:off x="3276600" y="115888"/>
            <a:ext cx="13684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 descr="ПК_Полны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96B6E7"/>
              </a:clrFrom>
              <a:clrTo>
                <a:srgbClr val="96B6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140968"/>
            <a:ext cx="2016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 descr="us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757488"/>
            <a:ext cx="136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308850" y="3789363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/>
              <a:t>КРИПТОН </a:t>
            </a:r>
            <a:r>
              <a:rPr lang="en-US" sz="1400" b="1" i="0"/>
              <a:t>USB</a:t>
            </a:r>
            <a:endParaRPr lang="ru-RU" sz="1400" b="1" i="0"/>
          </a:p>
        </p:txBody>
      </p:sp>
      <p:pic>
        <p:nvPicPr>
          <p:cNvPr id="29714" name="Picture 18" descr="net_trans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12000"/>
          </a:blip>
          <a:srcRect/>
          <a:stretch>
            <a:fillRect/>
          </a:stretch>
        </p:blipFill>
        <p:spPr bwMode="auto">
          <a:xfrm>
            <a:off x="323850" y="5445125"/>
            <a:ext cx="11525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79388" y="6381750"/>
            <a:ext cx="13223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/>
              <a:t>AncNet</a:t>
            </a:r>
            <a:endParaRPr lang="ru-RU" sz="1400" b="1" i="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0" y="4941888"/>
            <a:ext cx="18002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400" b="1" i="0"/>
              <a:t>КРИПТОН</a:t>
            </a:r>
            <a:r>
              <a:rPr lang="en-US" sz="1400" b="1" i="0"/>
              <a:t> AncNet</a:t>
            </a:r>
            <a:endParaRPr lang="ru-RU" sz="1400" b="1" i="0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6732588" y="3141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6732588" y="1916113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427538" y="27082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5508625" y="3716338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 flipV="1">
            <a:off x="4356100" y="42926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700338" y="3716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2916238" y="4797425"/>
            <a:ext cx="2808287" cy="60007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Средства ограничения и разграничения доступа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 flipV="1">
            <a:off x="4356100" y="54451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 rot="-5400000">
            <a:off x="-218282" y="3539332"/>
            <a:ext cx="4608513" cy="3556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Сетевые устройства</a:t>
            </a: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1547813" y="44370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727" name="Picture 31" descr="КРИПТОН-SATA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188913"/>
            <a:ext cx="1295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270750" y="1052513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0"/>
              <a:t>КРИПТОН</a:t>
            </a:r>
            <a:r>
              <a:rPr lang="en-US" sz="1400" b="1" i="0"/>
              <a:t> SATA</a:t>
            </a:r>
            <a:endParaRPr lang="ru-RU" sz="1400" b="1" i="0"/>
          </a:p>
        </p:txBody>
      </p:sp>
      <p:pic>
        <p:nvPicPr>
          <p:cNvPr id="29729" name="Picture 33" descr="zamok_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375" y="5702300"/>
            <a:ext cx="14620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6732588" y="620713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>
            <a:off x="6732588" y="44370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4140200" y="14128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2627313" y="14128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734" name="Picture 38" descr="новаяСИА_8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27813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179388" y="3644900"/>
            <a:ext cx="13223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400" b="1" i="0"/>
              <a:t>СИА-4</a:t>
            </a:r>
          </a:p>
        </p:txBody>
      </p:sp>
      <p:pic>
        <p:nvPicPr>
          <p:cNvPr id="29736" name="Picture 40" descr="USBn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076700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7019925" y="6165850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/>
              <a:t>КРИПТОН ИНТЕГРАЛ</a:t>
            </a:r>
          </a:p>
        </p:txBody>
      </p:sp>
      <p:pic>
        <p:nvPicPr>
          <p:cNvPr id="29738" name="Picture 42" descr="Диод_8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313" y="1628775"/>
            <a:ext cx="11874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79388" y="2349500"/>
            <a:ext cx="13223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/>
              <a:t>DIOD</a:t>
            </a:r>
            <a:endParaRPr lang="ru-RU" sz="1400" b="1" i="0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1547813" y="206057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1547813" y="5876925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1547813" y="31416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743" name="Picture 47" descr="КРИПТОН-AncNet_clean_shap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4076700"/>
            <a:ext cx="11985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4" name="Picture 48" descr="integral_2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188" y="5229225"/>
            <a:ext cx="132873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308850" y="4941888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/>
              <a:t>КРИПТОН </a:t>
            </a:r>
            <a:r>
              <a:rPr lang="en-US" sz="1400" b="1" i="0"/>
              <a:t>USB</a:t>
            </a:r>
            <a:r>
              <a:rPr lang="ru-RU" sz="1400" b="1" i="0"/>
              <a:t> </a:t>
            </a:r>
            <a:r>
              <a:rPr lang="en-US" sz="1400" b="1" i="0"/>
              <a:t>HS</a:t>
            </a:r>
            <a:endParaRPr lang="ru-RU" sz="1400" b="1" i="0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H="1">
            <a:off x="6804025" y="5661025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6777038" y="6129338"/>
            <a:ext cx="2366962" cy="728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2411413" y="1989138"/>
            <a:ext cx="3457575" cy="6000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0"/>
              <a:t>Универсальные (абонентские) шифраторы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96863" y="188913"/>
            <a:ext cx="8229600" cy="201612"/>
          </a:xfrm>
        </p:spPr>
        <p:txBody>
          <a:bodyPr/>
          <a:lstStyle/>
          <a:p>
            <a:pPr eaLnBrk="1" hangingPunct="1"/>
            <a:r>
              <a:rPr lang="ru-RU" sz="2000" b="1" smtClean="0"/>
              <a:t>Система криптографической защиты информации КРИПТОН</a:t>
            </a:r>
            <a:r>
              <a:rPr lang="ru-RU" sz="4000" smtClean="0"/>
              <a:t> 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642100" y="2232025"/>
            <a:ext cx="2205038" cy="2563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 i="0">
                <a:latin typeface="Times New Roman" pitchFamily="18" charset="0"/>
              </a:rPr>
              <a:t>ПРИКЛАДНОЕ</a:t>
            </a:r>
          </a:p>
          <a:p>
            <a:r>
              <a:rPr lang="ru-RU" sz="1200" b="1" i="0">
                <a:latin typeface="Times New Roman" pitchFamily="18" charset="0"/>
              </a:rPr>
              <a:t>ПРОГРАММНОЕ</a:t>
            </a:r>
          </a:p>
          <a:p>
            <a:r>
              <a:rPr lang="ru-RU" sz="1200" b="1" i="0">
                <a:latin typeface="Times New Roman" pitchFamily="18" charset="0"/>
              </a:rPr>
              <a:t>ОБЕСПЕЧЕНИЕ:</a:t>
            </a:r>
            <a:endParaRPr lang="en-US" sz="1200" b="1" i="0">
              <a:latin typeface="Times New Roman" pitchFamily="18" charset="0"/>
            </a:endParaRPr>
          </a:p>
          <a:p>
            <a:r>
              <a:rPr lang="ru-RU" sz="1600" b="1" i="0">
                <a:latin typeface="Times New Roman" pitchFamily="18" charset="0"/>
              </a:rPr>
              <a:t>КРИПТОН-Шифрование;</a:t>
            </a:r>
          </a:p>
          <a:p>
            <a:r>
              <a:rPr lang="ru-RU" sz="1600" b="1" i="0">
                <a:latin typeface="Times New Roman" pitchFamily="18" charset="0"/>
              </a:rPr>
              <a:t>КРИПТОН-Подпись;</a:t>
            </a:r>
          </a:p>
          <a:p>
            <a:r>
              <a:rPr lang="en-US" sz="1600" b="1" i="0">
                <a:latin typeface="Times New Roman" pitchFamily="18" charset="0"/>
              </a:rPr>
              <a:t>Crypton ArcMail;</a:t>
            </a:r>
          </a:p>
          <a:p>
            <a:r>
              <a:rPr lang="en-US" sz="1600" b="1" i="0">
                <a:latin typeface="Times New Roman" pitchFamily="18" charset="0"/>
              </a:rPr>
              <a:t>Crypton Disk;</a:t>
            </a:r>
            <a:endParaRPr lang="ru-RU" sz="1600" b="1" i="0">
              <a:latin typeface="Times New Roman" pitchFamily="18" charset="0"/>
            </a:endParaRPr>
          </a:p>
          <a:p>
            <a:r>
              <a:rPr lang="en-US" sz="1600" b="1" i="0">
                <a:latin typeface="Times New Roman" pitchFamily="18" charset="0"/>
              </a:rPr>
              <a:t>Crypton Office;</a:t>
            </a:r>
          </a:p>
          <a:p>
            <a:r>
              <a:rPr lang="ru-RU" sz="1600" b="1" i="0">
                <a:latin typeface="Times New Roman" pitchFamily="18" charset="0"/>
              </a:rPr>
              <a:t>Комплект разработчика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827213" y="2411413"/>
            <a:ext cx="2286000" cy="2024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2185988" y="2484438"/>
            <a:ext cx="12827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i="0">
                <a:latin typeface="Times New Roman" pitchFamily="18" charset="0"/>
              </a:rPr>
              <a:t>Программый </a:t>
            </a:r>
            <a:r>
              <a:rPr lang="en-US" sz="1400" b="1" i="0">
                <a:latin typeface="Times New Roman" pitchFamily="18" charset="0"/>
              </a:rPr>
              <a:t>Crypton Emulation</a:t>
            </a:r>
            <a:endParaRPr lang="ru-RU" sz="1400" b="1" i="0">
              <a:latin typeface="Times New Roman" pitchFamily="18" charset="0"/>
            </a:endParaRP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098675" y="3625850"/>
            <a:ext cx="14541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 i="0" dirty="0">
                <a:latin typeface="Times New Roman" pitchFamily="18" charset="0"/>
              </a:rPr>
              <a:t>аппаратный </a:t>
            </a:r>
            <a:r>
              <a:rPr lang="ru-RU" sz="1400" b="1" i="0" dirty="0">
                <a:latin typeface="Times New Roman" pitchFamily="18" charset="0"/>
              </a:rPr>
              <a:t>Криптон</a:t>
            </a:r>
            <a:r>
              <a:rPr lang="en-US" sz="1400" b="1" i="0" dirty="0">
                <a:latin typeface="Times New Roman" pitchFamily="18" charset="0"/>
              </a:rPr>
              <a:t> </a:t>
            </a:r>
            <a:endParaRPr lang="ru-RU" sz="1400" i="0" dirty="0">
              <a:latin typeface="Times New Roman" pitchFamily="18" charset="0"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241550" y="3265488"/>
            <a:ext cx="1514475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i="0"/>
              <a:t>Шифратор</a:t>
            </a:r>
            <a:endParaRPr lang="ru-RU" sz="1800" i="0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3465513" y="2905125"/>
            <a:ext cx="3190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3538538" y="3986213"/>
            <a:ext cx="231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13"/>
          <p:cNvSpPr>
            <a:spLocks noChangeShapeType="1"/>
          </p:cNvSpPr>
          <p:nvPr/>
        </p:nvSpPr>
        <p:spPr bwMode="auto">
          <a:xfrm>
            <a:off x="3784600" y="2924175"/>
            <a:ext cx="1588" cy="1081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Line 14"/>
          <p:cNvSpPr>
            <a:spLocks noChangeShapeType="1"/>
          </p:cNvSpPr>
          <p:nvPr/>
        </p:nvSpPr>
        <p:spPr bwMode="auto">
          <a:xfrm>
            <a:off x="3784600" y="3443288"/>
            <a:ext cx="117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4616450" y="2546350"/>
            <a:ext cx="1446213" cy="183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b="1" i="0"/>
          </a:p>
          <a:p>
            <a:endParaRPr lang="en-US" sz="1200" b="1" i="0"/>
          </a:p>
          <a:p>
            <a:r>
              <a:rPr lang="ru-RU" sz="1600" b="1" i="0"/>
              <a:t>Пакет</a:t>
            </a:r>
            <a:endParaRPr lang="en-US" sz="1600" b="1" i="0"/>
          </a:p>
          <a:p>
            <a:r>
              <a:rPr lang="en-US" sz="1600" b="1" i="0"/>
              <a:t>Crypton</a:t>
            </a:r>
            <a:r>
              <a:rPr lang="ru-RU" sz="1600" b="1" i="0"/>
              <a:t> </a:t>
            </a:r>
            <a:r>
              <a:rPr lang="en-US" sz="1600" b="1" i="0"/>
              <a:t>API,</a:t>
            </a:r>
          </a:p>
          <a:p>
            <a:r>
              <a:rPr lang="ru-RU" sz="1600" b="1" i="0"/>
              <a:t>Драйверы</a:t>
            </a:r>
            <a:endParaRPr lang="ru-RU" sz="1600" i="0"/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1017588" y="746125"/>
            <a:ext cx="1136650" cy="158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i="0"/>
              <a:t>Носители ключей:</a:t>
            </a:r>
          </a:p>
          <a:p>
            <a:r>
              <a:rPr lang="ru-RU" sz="1400" b="1" i="0"/>
              <a:t>-дискета;</a:t>
            </a:r>
          </a:p>
          <a:p>
            <a:r>
              <a:rPr lang="ru-RU" sz="1400" b="1" i="0"/>
              <a:t>-брелок </a:t>
            </a:r>
          </a:p>
          <a:p>
            <a:r>
              <a:rPr lang="en-US" sz="1400" b="1" i="0"/>
              <a:t>e</a:t>
            </a:r>
            <a:r>
              <a:rPr lang="ru-RU" sz="1400" b="1" i="0"/>
              <a:t> </a:t>
            </a:r>
            <a:r>
              <a:rPr lang="en-US" sz="1400" b="1" i="0"/>
              <a:t>Token</a:t>
            </a:r>
            <a:r>
              <a:rPr lang="ru-RU" sz="1400" b="1" i="0"/>
              <a:t>;</a:t>
            </a:r>
          </a:p>
          <a:p>
            <a:r>
              <a:rPr lang="ru-RU" sz="1400" b="1" i="0"/>
              <a:t>-брелок</a:t>
            </a:r>
          </a:p>
          <a:p>
            <a:r>
              <a:rPr lang="ru-RU" sz="1400" b="1" i="0"/>
              <a:t> </a:t>
            </a:r>
            <a:r>
              <a:rPr lang="en-US" sz="1400" b="1" i="0"/>
              <a:t>ru Token;</a:t>
            </a:r>
          </a:p>
          <a:p>
            <a:endParaRPr lang="ru-RU" sz="1400" b="1" i="0"/>
          </a:p>
        </p:txBody>
      </p:sp>
      <p:sp>
        <p:nvSpPr>
          <p:cNvPr id="30734" name="Text Box 17"/>
          <p:cNvSpPr txBox="1">
            <a:spLocks noChangeArrowheads="1"/>
          </p:cNvSpPr>
          <p:nvPr/>
        </p:nvSpPr>
        <p:spPr bwMode="auto">
          <a:xfrm>
            <a:off x="2620963" y="954088"/>
            <a:ext cx="1276350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i="0"/>
              <a:t>Интерфейс:</a:t>
            </a:r>
          </a:p>
          <a:p>
            <a:r>
              <a:rPr lang="ru-RU" sz="1400" b="1" i="0"/>
              <a:t>дисковод;</a:t>
            </a:r>
          </a:p>
          <a:p>
            <a:r>
              <a:rPr lang="ru-RU" sz="1400" b="1" i="0"/>
              <a:t>шина </a:t>
            </a:r>
            <a:r>
              <a:rPr lang="en-US" sz="1400" b="1" i="0"/>
              <a:t>USB</a:t>
            </a:r>
            <a:endParaRPr lang="ru-RU" sz="1400" i="0"/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>
            <a:off x="2154238" y="1368425"/>
            <a:ext cx="466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>
            <a:off x="657225" y="5207000"/>
            <a:ext cx="13811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 i="0"/>
              <a:t>Носители ключей:</a:t>
            </a:r>
          </a:p>
          <a:p>
            <a:r>
              <a:rPr lang="ru-RU" sz="1400" b="1" i="0"/>
              <a:t>-</a:t>
            </a:r>
            <a:r>
              <a:rPr lang="en-US" sz="1400" b="1" i="0"/>
              <a:t>c</a:t>
            </a:r>
            <a:r>
              <a:rPr lang="ru-RU" sz="1400" b="1" i="0"/>
              <a:t>март карта;</a:t>
            </a:r>
          </a:p>
          <a:p>
            <a:r>
              <a:rPr lang="ru-RU" sz="1400" b="1" i="0"/>
              <a:t>-идентифик-атор </a:t>
            </a:r>
            <a:r>
              <a:rPr lang="en-US" sz="1400" b="1" i="0"/>
              <a:t>Touch</a:t>
            </a:r>
            <a:r>
              <a:rPr lang="ru-RU" sz="1400" b="1" i="0"/>
              <a:t> </a:t>
            </a:r>
            <a:r>
              <a:rPr lang="en-US" sz="1400" b="1" i="0"/>
              <a:t>Memory</a:t>
            </a:r>
            <a:endParaRPr lang="ru-RU" sz="1400" i="0"/>
          </a:p>
        </p:txBody>
      </p:sp>
      <p:sp>
        <p:nvSpPr>
          <p:cNvPr id="30737" name="Text Box 20"/>
          <p:cNvSpPr txBox="1">
            <a:spLocks noChangeArrowheads="1"/>
          </p:cNvSpPr>
          <p:nvPr/>
        </p:nvSpPr>
        <p:spPr bwMode="auto">
          <a:xfrm>
            <a:off x="2387600" y="4895850"/>
            <a:ext cx="11382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 i="0"/>
              <a:t>устройство</a:t>
            </a:r>
          </a:p>
          <a:p>
            <a:r>
              <a:rPr lang="en-US" sz="1200" b="1" i="0"/>
              <a:t>SR-210</a:t>
            </a:r>
            <a:endParaRPr lang="ru-RU" sz="1200" b="1" i="0"/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2387600" y="5518150"/>
            <a:ext cx="1047750" cy="433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 i="0"/>
              <a:t>адаптер</a:t>
            </a:r>
          </a:p>
          <a:p>
            <a:r>
              <a:rPr lang="en-US" sz="1200" b="1" i="0"/>
              <a:t>SA-101i</a:t>
            </a:r>
            <a:endParaRPr lang="ru-RU" sz="1800" i="0"/>
          </a:p>
        </p:txBody>
      </p:sp>
      <p:sp>
        <p:nvSpPr>
          <p:cNvPr id="30739" name="Text Box 22"/>
          <p:cNvSpPr txBox="1">
            <a:spLocks noChangeArrowheads="1"/>
          </p:cNvSpPr>
          <p:nvPr/>
        </p:nvSpPr>
        <p:spPr bwMode="auto">
          <a:xfrm>
            <a:off x="2363788" y="6138863"/>
            <a:ext cx="1211262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 i="0"/>
              <a:t>коннектор</a:t>
            </a:r>
          </a:p>
          <a:p>
            <a:r>
              <a:rPr lang="en-US" sz="1200" b="1" i="0"/>
              <a:t>Touch Memory</a:t>
            </a:r>
            <a:endParaRPr lang="ru-RU" sz="1200" i="0"/>
          </a:p>
        </p:txBody>
      </p:sp>
      <p:sp>
        <p:nvSpPr>
          <p:cNvPr id="30740" name="Line 23"/>
          <p:cNvSpPr>
            <a:spLocks noChangeShapeType="1"/>
          </p:cNvSpPr>
          <p:nvPr/>
        </p:nvSpPr>
        <p:spPr bwMode="auto">
          <a:xfrm>
            <a:off x="2038350" y="5726113"/>
            <a:ext cx="349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Line 24"/>
          <p:cNvSpPr>
            <a:spLocks noChangeShapeType="1"/>
          </p:cNvSpPr>
          <p:nvPr/>
        </p:nvSpPr>
        <p:spPr bwMode="auto">
          <a:xfrm>
            <a:off x="2270125" y="5103813"/>
            <a:ext cx="4763" cy="130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2" name="Line 25"/>
          <p:cNvSpPr>
            <a:spLocks noChangeShapeType="1"/>
          </p:cNvSpPr>
          <p:nvPr/>
        </p:nvSpPr>
        <p:spPr bwMode="auto">
          <a:xfrm>
            <a:off x="2270125" y="5103813"/>
            <a:ext cx="117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3" name="Line 26"/>
          <p:cNvSpPr>
            <a:spLocks noChangeShapeType="1"/>
          </p:cNvSpPr>
          <p:nvPr/>
        </p:nvSpPr>
        <p:spPr bwMode="auto">
          <a:xfrm>
            <a:off x="2274888" y="6454775"/>
            <a:ext cx="8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4" name="Line 27"/>
          <p:cNvSpPr>
            <a:spLocks noChangeShapeType="1"/>
          </p:cNvSpPr>
          <p:nvPr/>
        </p:nvSpPr>
        <p:spPr bwMode="auto">
          <a:xfrm flipH="1">
            <a:off x="2951163" y="1808163"/>
            <a:ext cx="0" cy="6762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5" name="Line 28"/>
          <p:cNvSpPr>
            <a:spLocks noChangeShapeType="1"/>
          </p:cNvSpPr>
          <p:nvPr/>
        </p:nvSpPr>
        <p:spPr bwMode="auto">
          <a:xfrm>
            <a:off x="3813175" y="5103813"/>
            <a:ext cx="12700" cy="1258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3525838" y="5103813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7" name="Line 30"/>
          <p:cNvSpPr>
            <a:spLocks noChangeShapeType="1"/>
          </p:cNvSpPr>
          <p:nvPr/>
        </p:nvSpPr>
        <p:spPr bwMode="auto">
          <a:xfrm flipV="1">
            <a:off x="3579813" y="6400800"/>
            <a:ext cx="23336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8" name="Line 31"/>
          <p:cNvSpPr>
            <a:spLocks noChangeShapeType="1"/>
          </p:cNvSpPr>
          <p:nvPr/>
        </p:nvSpPr>
        <p:spPr bwMode="auto">
          <a:xfrm>
            <a:off x="3452813" y="5751513"/>
            <a:ext cx="720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9" name="Line 32"/>
          <p:cNvSpPr>
            <a:spLocks noChangeShapeType="1"/>
          </p:cNvSpPr>
          <p:nvPr/>
        </p:nvSpPr>
        <p:spPr bwMode="auto">
          <a:xfrm flipV="1">
            <a:off x="4173538" y="4600575"/>
            <a:ext cx="6350" cy="11287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0" name="Line 33"/>
          <p:cNvSpPr>
            <a:spLocks noChangeShapeType="1"/>
          </p:cNvSpPr>
          <p:nvPr/>
        </p:nvSpPr>
        <p:spPr bwMode="auto">
          <a:xfrm flipH="1" flipV="1">
            <a:off x="2970213" y="4584700"/>
            <a:ext cx="1131887" cy="15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1" name="Line 34"/>
          <p:cNvSpPr>
            <a:spLocks noChangeShapeType="1"/>
          </p:cNvSpPr>
          <p:nvPr/>
        </p:nvSpPr>
        <p:spPr bwMode="auto">
          <a:xfrm flipV="1">
            <a:off x="2970213" y="4170363"/>
            <a:ext cx="1587" cy="431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2" name="Line 35"/>
          <p:cNvSpPr>
            <a:spLocks noChangeShapeType="1"/>
          </p:cNvSpPr>
          <p:nvPr/>
        </p:nvSpPr>
        <p:spPr bwMode="auto">
          <a:xfrm>
            <a:off x="3762375" y="3429000"/>
            <a:ext cx="854075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3" name="Line 36"/>
          <p:cNvSpPr>
            <a:spLocks noChangeShapeType="1"/>
          </p:cNvSpPr>
          <p:nvPr/>
        </p:nvSpPr>
        <p:spPr bwMode="auto">
          <a:xfrm>
            <a:off x="6057900" y="3492500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5" name="Прямая со стрелкой 34"/>
          <p:cNvCxnSpPr>
            <a:stCxn id="30751" idx="0"/>
            <a:endCxn id="30751" idx="1"/>
          </p:cNvCxnSpPr>
          <p:nvPr/>
        </p:nvCxnSpPr>
        <p:spPr bwMode="auto">
          <a:xfrm flipV="1">
            <a:off x="2970213" y="4170363"/>
            <a:ext cx="1587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58896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Устройства криптографической защиты данных (УКЗД) серии КРИПТОН </a:t>
            </a:r>
            <a:endParaRPr lang="ru-RU" sz="2800" dirty="0" smtClean="0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96863" y="3338513"/>
            <a:ext cx="85534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 dirty="0"/>
              <a:t>Алгоритм шифрования  </a:t>
            </a:r>
            <a:r>
              <a:rPr lang="ru-RU" b="1" i="0" dirty="0" smtClean="0"/>
              <a:t>-                     </a:t>
            </a:r>
            <a:r>
              <a:rPr lang="ru-RU" b="1" i="0" dirty="0" smtClean="0"/>
              <a:t>ГОСТ</a:t>
            </a:r>
            <a:endParaRPr lang="ru-RU" b="1" i="0" dirty="0"/>
          </a:p>
          <a:p>
            <a:r>
              <a:rPr lang="ru-RU" b="1" i="0" dirty="0"/>
              <a:t>Размерность ключа                               256 </a:t>
            </a:r>
            <a:r>
              <a:rPr lang="ru-RU" b="1" i="0" dirty="0" smtClean="0"/>
              <a:t>бит</a:t>
            </a:r>
            <a:endParaRPr lang="en-US" b="1" i="0" dirty="0" smtClean="0"/>
          </a:p>
          <a:p>
            <a:r>
              <a:rPr lang="ru-RU" b="1" i="0" dirty="0" smtClean="0"/>
              <a:t>Носитель ключа -</a:t>
            </a:r>
            <a:r>
              <a:rPr lang="ru-RU" b="1" i="0" dirty="0" smtClean="0"/>
              <a:t>                                   Смарт-карта, </a:t>
            </a:r>
            <a:r>
              <a:rPr lang="ru-RU" b="1" i="0" dirty="0" err="1" smtClean="0"/>
              <a:t>уст-во</a:t>
            </a:r>
            <a:r>
              <a:rPr lang="ru-RU" b="1" i="0" dirty="0" smtClean="0"/>
              <a:t> </a:t>
            </a:r>
            <a:r>
              <a:rPr lang="en-US" b="1" i="0" dirty="0" smtClean="0"/>
              <a:t> </a:t>
            </a:r>
            <a:r>
              <a:rPr lang="en-US" b="1" i="0" dirty="0" smtClean="0"/>
              <a:t>Touch      memory, </a:t>
            </a:r>
            <a:endParaRPr lang="ru-RU" b="1" i="0" dirty="0"/>
          </a:p>
          <a:p>
            <a:r>
              <a:rPr lang="ru-RU" b="1" i="0" dirty="0" smtClean="0"/>
              <a:t>Датчик </a:t>
            </a:r>
            <a:r>
              <a:rPr lang="ru-RU" b="1" i="0" dirty="0"/>
              <a:t>случайных чисел  </a:t>
            </a:r>
            <a:r>
              <a:rPr lang="ru-RU" b="1" i="0" dirty="0" smtClean="0"/>
              <a:t>-                    </a:t>
            </a:r>
            <a:r>
              <a:rPr lang="ru-RU" b="1" i="0" dirty="0"/>
              <a:t>Физический</a:t>
            </a:r>
          </a:p>
          <a:p>
            <a:r>
              <a:rPr lang="ru-RU" b="1" i="0" dirty="0"/>
              <a:t>Поддерживаемые ОС   </a:t>
            </a:r>
            <a:r>
              <a:rPr lang="ru-RU" b="1" i="0" dirty="0" smtClean="0"/>
              <a:t>-                          </a:t>
            </a:r>
            <a:r>
              <a:rPr lang="en-US" b="1" i="0" dirty="0"/>
              <a:t>MS-DOS, Windows, UNIX </a:t>
            </a:r>
          </a:p>
          <a:p>
            <a:r>
              <a:rPr lang="en-US" b="1" i="0" dirty="0"/>
              <a:t>                                                                     (Solaris/Intel)</a:t>
            </a:r>
            <a:endParaRPr lang="ru-RU" b="1" i="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5536" y="5301208"/>
            <a:ext cx="8339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0" dirty="0"/>
              <a:t>В основе реализации алгоритма  - </a:t>
            </a:r>
          </a:p>
          <a:p>
            <a:r>
              <a:rPr lang="ru-RU" sz="2400" b="1" i="0" dirty="0"/>
              <a:t>специализированный 32-разрядный </a:t>
            </a:r>
            <a:r>
              <a:rPr lang="ru-RU" sz="2400" b="1" i="0" dirty="0" err="1"/>
              <a:t>шифрпроцессор</a:t>
            </a:r>
            <a:endParaRPr lang="ru-RU" sz="2400" b="1" i="0" dirty="0"/>
          </a:p>
          <a:p>
            <a:r>
              <a:rPr lang="ru-RU" sz="2400" b="1" i="0" dirty="0"/>
              <a:t> серии БЛЮМИНГ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25413" y="1268760"/>
            <a:ext cx="901858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 dirty="0" smtClean="0"/>
              <a:t>Э</a:t>
            </a:r>
            <a:r>
              <a:rPr lang="ru-RU" b="1" i="0" dirty="0" smtClean="0"/>
              <a:t>то </a:t>
            </a:r>
            <a:r>
              <a:rPr lang="ru-RU" b="1" i="0" dirty="0"/>
              <a:t>аппаратные шифраторы для IBM PC-совместимых компьютеров. Гарантируют защиту информации, обрабатываемой на персональном компьютере и/или передаваемой по открытым каналам связи.</a:t>
            </a:r>
            <a:br>
              <a:rPr lang="ru-RU" b="1" i="0" dirty="0"/>
            </a:br>
            <a:r>
              <a:rPr lang="ru-RU" b="1" i="0" dirty="0"/>
              <a:t>Выполнены в виде плат расширения PCI персонального компьютера с процессором i386 и выше</a:t>
            </a:r>
            <a:r>
              <a:rPr lang="ru-RU" sz="2400" b="1" i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3200" b="1" smtClean="0"/>
              <a:t>Сравнительные характеристики</a:t>
            </a:r>
            <a:br>
              <a:rPr lang="ru-RU" sz="3200" b="1" smtClean="0"/>
            </a:br>
            <a:r>
              <a:rPr lang="ru-RU" sz="3200" b="1" smtClean="0"/>
              <a:t> УКЗД КРИПТОН</a:t>
            </a:r>
          </a:p>
        </p:txBody>
      </p:sp>
      <p:graphicFrame>
        <p:nvGraphicFramePr>
          <p:cNvPr id="16526" name="Group 142"/>
          <p:cNvGraphicFramePr>
            <a:graphicFrameLocks noGrp="1"/>
          </p:cNvGraphicFramePr>
          <p:nvPr>
            <p:ph idx="1"/>
          </p:nvPr>
        </p:nvGraphicFramePr>
        <p:xfrm>
          <a:off x="755576" y="1412875"/>
          <a:ext cx="8064896" cy="4106228"/>
        </p:xfrm>
        <a:graphic>
          <a:graphicData uri="http://schemas.openxmlformats.org/drawingml/2006/table">
            <a:tbl>
              <a:tblPr/>
              <a:tblGrid>
                <a:gridCol w="1929348"/>
                <a:gridCol w="2151334"/>
                <a:gridCol w="2082116"/>
                <a:gridCol w="1902098"/>
              </a:tblGrid>
              <a:tr h="820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Технические характеристики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Криптон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Криптон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Криптон –9/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PCI(Target)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PCI(Target, Bus Master)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PCI(Bus Master)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шифрования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кБайт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/с)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1100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8500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10000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Носители ключей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Дискеты,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СК,ТМ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Дискеты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СК,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Дискеты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СК,ТМ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Криптон 4</a:t>
            </a:r>
            <a:r>
              <a:rPr lang="en-US" smtClean="0"/>
              <a:t>/PCI</a:t>
            </a:r>
            <a:endParaRPr lang="ru-RU" smtClean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611313"/>
            <a:ext cx="5545137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964363" y="5507038"/>
            <a:ext cx="776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 i="0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911975" y="5408613"/>
            <a:ext cx="946150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Криптон </a:t>
            </a:r>
            <a:r>
              <a:rPr lang="en-US" smtClean="0"/>
              <a:t>8/PCI</a:t>
            </a:r>
            <a:endParaRPr lang="ru-RU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93888"/>
            <a:ext cx="64801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187450" y="2133600"/>
            <a:ext cx="4318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Криптон </a:t>
            </a:r>
            <a:r>
              <a:rPr lang="en-US" smtClean="0"/>
              <a:t>9/PCI</a:t>
            </a:r>
            <a:endParaRPr lang="ru-RU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56388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3419475" y="1989138"/>
            <a:ext cx="3505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52425" y="233363"/>
            <a:ext cx="87915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Преимущества аппаратной реализации:</a:t>
            </a:r>
            <a:endParaRPr lang="ru-RU" sz="2400" b="1" i="0" dirty="0"/>
          </a:p>
          <a:p>
            <a:r>
              <a:rPr lang="ru-RU" sz="2400" b="1" i="0" dirty="0"/>
              <a:t>-аппаратная реализация алгоритма криптографического преобразования гарантирует целостность алгоритма; </a:t>
            </a:r>
          </a:p>
          <a:p>
            <a:r>
              <a:rPr lang="ru-RU" sz="2400" b="1" i="0" dirty="0"/>
              <a:t>-шифрование производится и ключи шифрования хранятся в самой плате, </a:t>
            </a:r>
            <a:r>
              <a:rPr lang="ru-RU" sz="2400" i="0" dirty="0"/>
              <a:t>а </a:t>
            </a:r>
            <a:r>
              <a:rPr lang="ru-RU" sz="2400" b="1" i="0" dirty="0"/>
              <a:t>не в оперативной памяти компьютера; </a:t>
            </a:r>
          </a:p>
          <a:p>
            <a:r>
              <a:rPr lang="ru-RU" sz="2400" b="1" i="0" dirty="0"/>
              <a:t>-аппаратный датчик случайных чисел; </a:t>
            </a:r>
          </a:p>
          <a:p>
            <a:r>
              <a:rPr lang="ru-RU" sz="2400" b="1" i="0" dirty="0"/>
              <a:t>-загрузка ключей в устройство КРИПТОН со смарт-карт и </a:t>
            </a:r>
            <a:r>
              <a:rPr lang="ru-RU" sz="2400" b="1" i="0" dirty="0" err="1"/>
              <a:t>Touch</a:t>
            </a:r>
            <a:r>
              <a:rPr lang="ru-RU" sz="2400" b="1" i="0" dirty="0"/>
              <a:t> </a:t>
            </a:r>
            <a:r>
              <a:rPr lang="ru-RU" sz="2400" b="1" i="0" dirty="0" err="1"/>
              <a:t>Memory</a:t>
            </a:r>
            <a:r>
              <a:rPr lang="ru-RU" sz="2400" b="1" i="0" dirty="0"/>
              <a:t> (</a:t>
            </a:r>
            <a:r>
              <a:rPr lang="ru-RU" sz="2400" b="1" i="0" dirty="0" err="1"/>
              <a:t>i-Button</a:t>
            </a:r>
            <a:r>
              <a:rPr lang="ru-RU" sz="2400" b="1" i="0" dirty="0"/>
              <a:t>) производится напрямую, минуя ОЗУ и системную шину компьютера, что исключает возможность перехвата ключей; </a:t>
            </a:r>
          </a:p>
          <a:p>
            <a:r>
              <a:rPr lang="ru-RU" sz="2400" b="1" i="0" dirty="0"/>
              <a:t>-применение специализированного </a:t>
            </a:r>
            <a:r>
              <a:rPr lang="ru-RU" sz="2400" b="1" i="0" dirty="0" err="1"/>
              <a:t>шифрпроцессора</a:t>
            </a:r>
            <a:r>
              <a:rPr lang="ru-RU" sz="2400" b="1" i="0" dirty="0"/>
              <a:t> разгружает центральный процессор компьютера;</a:t>
            </a:r>
          </a:p>
          <a:p>
            <a:r>
              <a:rPr lang="ru-RU" sz="2400" b="1" i="0" dirty="0"/>
              <a:t>-приняты схемотехнические меры по блокировке ПЭМИН</a:t>
            </a:r>
          </a:p>
          <a:p>
            <a:endParaRPr lang="ru-RU" sz="24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438150" y="1739900"/>
            <a:ext cx="8229600" cy="75565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Основные параметры шифра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016000" y="2317750"/>
            <a:ext cx="63912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Длина блока сообщения: 128, 192, 256 бит</a:t>
            </a:r>
          </a:p>
          <a:p>
            <a:r>
              <a:rPr lang="ru-RU" sz="2400" dirty="0"/>
              <a:t>Длина ключа: 128, 192, 256 бит;</a:t>
            </a:r>
          </a:p>
          <a:p>
            <a:r>
              <a:rPr lang="ru-RU" sz="2400" dirty="0"/>
              <a:t>Длина ключа и длина блока сообщения независимы;</a:t>
            </a:r>
          </a:p>
          <a:p>
            <a:r>
              <a:rPr lang="ru-RU" sz="2400" dirty="0"/>
              <a:t>Число раундов – зависит от длины ключа и длины блока сообщения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905000" y="4673600"/>
            <a:ext cx="5546725" cy="1933575"/>
            <a:chOff x="1905000" y="4673600"/>
            <a:chExt cx="5546725" cy="1933575"/>
          </a:xfrm>
        </p:grpSpPr>
        <p:grpSp>
          <p:nvGrpSpPr>
            <p:cNvPr id="46084" name="Group 42"/>
            <p:cNvGrpSpPr>
              <a:grpSpLocks/>
            </p:cNvGrpSpPr>
            <p:nvPr/>
          </p:nvGrpSpPr>
          <p:grpSpPr bwMode="auto">
            <a:xfrm>
              <a:off x="1905000" y="4673600"/>
              <a:ext cx="5546725" cy="1933575"/>
              <a:chOff x="634" y="2394"/>
              <a:chExt cx="3690" cy="1526"/>
            </a:xfrm>
          </p:grpSpPr>
          <p:sp>
            <p:nvSpPr>
              <p:cNvPr id="46086" name="Rectangle 22"/>
              <p:cNvSpPr>
                <a:spLocks noChangeArrowheads="1"/>
              </p:cNvSpPr>
              <p:nvPr/>
            </p:nvSpPr>
            <p:spPr bwMode="auto">
              <a:xfrm>
                <a:off x="3402" y="3571"/>
                <a:ext cx="92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14</a:t>
                </a:r>
                <a:endParaRPr lang="ru-RU" sz="2800"/>
              </a:p>
            </p:txBody>
          </p:sp>
          <p:sp>
            <p:nvSpPr>
              <p:cNvPr id="46087" name="Rectangle 21"/>
              <p:cNvSpPr>
                <a:spLocks noChangeArrowheads="1"/>
              </p:cNvSpPr>
              <p:nvPr/>
            </p:nvSpPr>
            <p:spPr bwMode="auto">
              <a:xfrm>
                <a:off x="2479" y="3571"/>
                <a:ext cx="92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14</a:t>
                </a:r>
                <a:endParaRPr lang="ru-RU" sz="2800"/>
              </a:p>
            </p:txBody>
          </p:sp>
          <p:sp>
            <p:nvSpPr>
              <p:cNvPr id="46088" name="Rectangle 20"/>
              <p:cNvSpPr>
                <a:spLocks noChangeArrowheads="1"/>
              </p:cNvSpPr>
              <p:nvPr/>
            </p:nvSpPr>
            <p:spPr bwMode="auto">
              <a:xfrm>
                <a:off x="1557" y="3571"/>
                <a:ext cx="92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14</a:t>
                </a:r>
                <a:endParaRPr lang="ru-RU" sz="2800"/>
              </a:p>
            </p:txBody>
          </p:sp>
          <p:sp>
            <p:nvSpPr>
              <p:cNvPr id="46089" name="Rectangle 19"/>
              <p:cNvSpPr>
                <a:spLocks noChangeArrowheads="1"/>
              </p:cNvSpPr>
              <p:nvPr/>
            </p:nvSpPr>
            <p:spPr bwMode="auto">
              <a:xfrm>
                <a:off x="634" y="3571"/>
                <a:ext cx="92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ru-RU" sz="2800"/>
                  <a:t>256</a:t>
                </a:r>
              </a:p>
            </p:txBody>
          </p:sp>
          <p:sp>
            <p:nvSpPr>
              <p:cNvPr id="46090" name="Rectangle 18"/>
              <p:cNvSpPr>
                <a:spLocks noChangeArrowheads="1"/>
              </p:cNvSpPr>
              <p:nvPr/>
            </p:nvSpPr>
            <p:spPr bwMode="auto">
              <a:xfrm>
                <a:off x="3402" y="3222"/>
                <a:ext cx="92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14</a:t>
                </a:r>
                <a:endParaRPr lang="ru-RU" sz="2800"/>
              </a:p>
            </p:txBody>
          </p:sp>
          <p:sp>
            <p:nvSpPr>
              <p:cNvPr id="46091" name="Rectangle 17"/>
              <p:cNvSpPr>
                <a:spLocks noChangeArrowheads="1"/>
              </p:cNvSpPr>
              <p:nvPr/>
            </p:nvSpPr>
            <p:spPr bwMode="auto">
              <a:xfrm>
                <a:off x="2479" y="3222"/>
                <a:ext cx="92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12</a:t>
                </a:r>
                <a:endParaRPr lang="ru-RU" sz="2800"/>
              </a:p>
            </p:txBody>
          </p:sp>
          <p:sp>
            <p:nvSpPr>
              <p:cNvPr id="46092" name="Rectangle 16"/>
              <p:cNvSpPr>
                <a:spLocks noChangeArrowheads="1"/>
              </p:cNvSpPr>
              <p:nvPr/>
            </p:nvSpPr>
            <p:spPr bwMode="auto">
              <a:xfrm>
                <a:off x="1557" y="3222"/>
                <a:ext cx="92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12</a:t>
                </a:r>
                <a:endParaRPr lang="ru-RU" sz="2800"/>
              </a:p>
            </p:txBody>
          </p:sp>
          <p:sp>
            <p:nvSpPr>
              <p:cNvPr id="46093" name="Rectangle 15"/>
              <p:cNvSpPr>
                <a:spLocks noChangeArrowheads="1"/>
              </p:cNvSpPr>
              <p:nvPr/>
            </p:nvSpPr>
            <p:spPr bwMode="auto">
              <a:xfrm>
                <a:off x="634" y="3222"/>
                <a:ext cx="92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ru-RU" sz="2800"/>
                  <a:t>192</a:t>
                </a:r>
              </a:p>
            </p:txBody>
          </p:sp>
          <p:sp>
            <p:nvSpPr>
              <p:cNvPr id="46094" name="Rectangle 14"/>
              <p:cNvSpPr>
                <a:spLocks noChangeArrowheads="1"/>
              </p:cNvSpPr>
              <p:nvPr/>
            </p:nvSpPr>
            <p:spPr bwMode="auto">
              <a:xfrm>
                <a:off x="3402" y="2873"/>
                <a:ext cx="92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14</a:t>
                </a:r>
                <a:endParaRPr lang="ru-RU" sz="2800"/>
              </a:p>
            </p:txBody>
          </p:sp>
          <p:sp>
            <p:nvSpPr>
              <p:cNvPr id="46095" name="Rectangle 13"/>
              <p:cNvSpPr>
                <a:spLocks noChangeArrowheads="1"/>
              </p:cNvSpPr>
              <p:nvPr/>
            </p:nvSpPr>
            <p:spPr bwMode="auto">
              <a:xfrm>
                <a:off x="2479" y="2873"/>
                <a:ext cx="92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12</a:t>
                </a:r>
                <a:endParaRPr lang="ru-RU" sz="2800"/>
              </a:p>
            </p:txBody>
          </p:sp>
          <p:sp>
            <p:nvSpPr>
              <p:cNvPr id="46096" name="Rectangle 12"/>
              <p:cNvSpPr>
                <a:spLocks noChangeArrowheads="1"/>
              </p:cNvSpPr>
              <p:nvPr/>
            </p:nvSpPr>
            <p:spPr bwMode="auto">
              <a:xfrm>
                <a:off x="1557" y="2873"/>
                <a:ext cx="922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800"/>
                  <a:t>10</a:t>
                </a:r>
                <a:endParaRPr lang="ru-RU" sz="2800"/>
              </a:p>
            </p:txBody>
          </p:sp>
          <p:sp>
            <p:nvSpPr>
              <p:cNvPr id="46097" name="Rectangle 11"/>
              <p:cNvSpPr>
                <a:spLocks noChangeArrowheads="1"/>
              </p:cNvSpPr>
              <p:nvPr/>
            </p:nvSpPr>
            <p:spPr bwMode="auto">
              <a:xfrm>
                <a:off x="634" y="2873"/>
                <a:ext cx="92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ru-RU" sz="2800"/>
                  <a:t>128</a:t>
                </a:r>
              </a:p>
            </p:txBody>
          </p:sp>
          <p:sp>
            <p:nvSpPr>
              <p:cNvPr id="46098" name="Rectangle 10"/>
              <p:cNvSpPr>
                <a:spLocks noChangeArrowheads="1"/>
              </p:cNvSpPr>
              <p:nvPr/>
            </p:nvSpPr>
            <p:spPr bwMode="auto">
              <a:xfrm>
                <a:off x="3402" y="2394"/>
                <a:ext cx="92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ru-RU" sz="2800"/>
                  <a:t>256</a:t>
                </a:r>
              </a:p>
            </p:txBody>
          </p:sp>
          <p:sp>
            <p:nvSpPr>
              <p:cNvPr id="46099" name="Rectangle 9"/>
              <p:cNvSpPr>
                <a:spLocks noChangeArrowheads="1"/>
              </p:cNvSpPr>
              <p:nvPr/>
            </p:nvSpPr>
            <p:spPr bwMode="auto">
              <a:xfrm>
                <a:off x="2479" y="2394"/>
                <a:ext cx="923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ru-RU" sz="2800"/>
                  <a:t>192</a:t>
                </a:r>
              </a:p>
            </p:txBody>
          </p:sp>
          <p:sp>
            <p:nvSpPr>
              <p:cNvPr id="46100" name="Rectangle 8"/>
              <p:cNvSpPr>
                <a:spLocks noChangeArrowheads="1"/>
              </p:cNvSpPr>
              <p:nvPr/>
            </p:nvSpPr>
            <p:spPr bwMode="auto">
              <a:xfrm>
                <a:off x="1557" y="2394"/>
                <a:ext cx="92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ru-RU" sz="2800" dirty="0"/>
                  <a:t>128</a:t>
                </a:r>
              </a:p>
            </p:txBody>
          </p:sp>
          <p:sp>
            <p:nvSpPr>
              <p:cNvPr id="46101" name="Rectangle 7"/>
              <p:cNvSpPr>
                <a:spLocks noChangeArrowheads="1"/>
              </p:cNvSpPr>
              <p:nvPr/>
            </p:nvSpPr>
            <p:spPr bwMode="auto">
              <a:xfrm>
                <a:off x="634" y="2394"/>
                <a:ext cx="923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ru-RU"/>
                  <a:t>          </a:t>
                </a:r>
                <a:r>
                  <a:rPr lang="en-US" b="1"/>
                  <a:t>M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b="1"/>
                  <a:t>K</a:t>
                </a:r>
                <a:endParaRPr lang="ru-RU" b="1"/>
              </a:p>
            </p:txBody>
          </p:sp>
          <p:sp>
            <p:nvSpPr>
              <p:cNvPr id="46102" name="Line 23"/>
              <p:cNvSpPr>
                <a:spLocks noChangeShapeType="1"/>
              </p:cNvSpPr>
              <p:nvPr/>
            </p:nvSpPr>
            <p:spPr bwMode="auto">
              <a:xfrm>
                <a:off x="634" y="2394"/>
                <a:ext cx="36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3" name="Line 24"/>
              <p:cNvSpPr>
                <a:spLocks noChangeShapeType="1"/>
              </p:cNvSpPr>
              <p:nvPr/>
            </p:nvSpPr>
            <p:spPr bwMode="auto">
              <a:xfrm>
                <a:off x="634" y="2873"/>
                <a:ext cx="36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4" name="Line 25"/>
              <p:cNvSpPr>
                <a:spLocks noChangeShapeType="1"/>
              </p:cNvSpPr>
              <p:nvPr/>
            </p:nvSpPr>
            <p:spPr bwMode="auto">
              <a:xfrm>
                <a:off x="634" y="3222"/>
                <a:ext cx="36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5" name="Line 26"/>
              <p:cNvSpPr>
                <a:spLocks noChangeShapeType="1"/>
              </p:cNvSpPr>
              <p:nvPr/>
            </p:nvSpPr>
            <p:spPr bwMode="auto">
              <a:xfrm>
                <a:off x="634" y="3571"/>
                <a:ext cx="36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6" name="Line 27"/>
              <p:cNvSpPr>
                <a:spLocks noChangeShapeType="1"/>
              </p:cNvSpPr>
              <p:nvPr/>
            </p:nvSpPr>
            <p:spPr bwMode="auto">
              <a:xfrm>
                <a:off x="634" y="3920"/>
                <a:ext cx="36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7" name="Line 28"/>
              <p:cNvSpPr>
                <a:spLocks noChangeShapeType="1"/>
              </p:cNvSpPr>
              <p:nvPr/>
            </p:nvSpPr>
            <p:spPr bwMode="auto">
              <a:xfrm>
                <a:off x="634" y="2394"/>
                <a:ext cx="0" cy="15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8" name="Line 29"/>
              <p:cNvSpPr>
                <a:spLocks noChangeShapeType="1"/>
              </p:cNvSpPr>
              <p:nvPr/>
            </p:nvSpPr>
            <p:spPr bwMode="auto">
              <a:xfrm>
                <a:off x="1557" y="2394"/>
                <a:ext cx="0" cy="15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9" name="Line 30"/>
              <p:cNvSpPr>
                <a:spLocks noChangeShapeType="1"/>
              </p:cNvSpPr>
              <p:nvPr/>
            </p:nvSpPr>
            <p:spPr bwMode="auto">
              <a:xfrm>
                <a:off x="2479" y="2394"/>
                <a:ext cx="0" cy="15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0" name="Line 31"/>
              <p:cNvSpPr>
                <a:spLocks noChangeShapeType="1"/>
              </p:cNvSpPr>
              <p:nvPr/>
            </p:nvSpPr>
            <p:spPr bwMode="auto">
              <a:xfrm>
                <a:off x="3402" y="2394"/>
                <a:ext cx="0" cy="15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1" name="Line 32"/>
              <p:cNvSpPr>
                <a:spLocks noChangeShapeType="1"/>
              </p:cNvSpPr>
              <p:nvPr/>
            </p:nvSpPr>
            <p:spPr bwMode="auto">
              <a:xfrm>
                <a:off x="4324" y="2394"/>
                <a:ext cx="0" cy="15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85" name="Line 39"/>
            <p:cNvSpPr>
              <a:spLocks noChangeShapeType="1"/>
            </p:cNvSpPr>
            <p:nvPr/>
          </p:nvSpPr>
          <p:spPr bwMode="auto">
            <a:xfrm flipH="1" flipV="1">
              <a:off x="1905000" y="4673600"/>
              <a:ext cx="1382712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571500" y="0"/>
            <a:ext cx="817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/>
              <a:t>2. Шифр</a:t>
            </a:r>
            <a:r>
              <a:rPr lang="en-US" sz="3200" b="1" i="0" dirty="0" smtClean="0"/>
              <a:t> AES</a:t>
            </a:r>
            <a:r>
              <a:rPr lang="ru-RU" sz="3200" b="1" i="0" dirty="0" smtClean="0"/>
              <a:t/>
            </a:r>
            <a:br>
              <a:rPr lang="ru-RU" sz="3200" b="1" i="0" dirty="0" smtClean="0"/>
            </a:br>
            <a:r>
              <a:rPr lang="en-US" sz="3200" b="1" i="0" dirty="0" smtClean="0"/>
              <a:t> (Advanced Encryption </a:t>
            </a:r>
            <a:r>
              <a:rPr lang="en-US" sz="3200" b="1" i="0" dirty="0" err="1" smtClean="0"/>
              <a:t>Standart</a:t>
            </a:r>
            <a:r>
              <a:rPr lang="en-US" sz="3200" b="1" dirty="0" smtClean="0"/>
              <a:t>)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660400" y="1162050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Исходный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шифр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Rijndael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авторы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Vincent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Rijmen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Joan Daemon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141538" y="2843213"/>
            <a:ext cx="5400675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588963"/>
          </a:xfrm>
        </p:spPr>
        <p:txBody>
          <a:bodyPr/>
          <a:lstStyle/>
          <a:p>
            <a:pPr eaLnBrk="1" hangingPunct="1"/>
            <a:r>
              <a:rPr lang="ru-RU" sz="2800" smtClean="0"/>
              <a:t>Сравнительная характеристика блочных шифров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603250"/>
            <a:ext cx="5665788" cy="6254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509713" y="2686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0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1511300" y="2843213"/>
            <a:ext cx="46038" cy="46037"/>
          </a:xfrm>
          <a:prstGeom prst="notchedRightArrow">
            <a:avLst>
              <a:gd name="adj1" fmla="val 50000"/>
              <a:gd name="adj2" fmla="val 25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1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Принцип шифрования </a:t>
            </a:r>
            <a:r>
              <a:rPr lang="en-US" sz="4000" dirty="0" smtClean="0"/>
              <a:t>AES</a:t>
            </a:r>
            <a:endParaRPr lang="ru-RU" sz="4000" dirty="0" smtClean="0"/>
          </a:p>
        </p:txBody>
      </p:sp>
      <p:graphicFrame>
        <p:nvGraphicFramePr>
          <p:cNvPr id="7170" name="Object 315"/>
          <p:cNvGraphicFramePr>
            <a:graphicFrameLocks noGrp="1" noChangeAspect="1"/>
          </p:cNvGraphicFramePr>
          <p:nvPr>
            <p:ph idx="1"/>
          </p:nvPr>
        </p:nvGraphicFramePr>
        <p:xfrm>
          <a:off x="212725" y="539750"/>
          <a:ext cx="8356600" cy="6469063"/>
        </p:xfrm>
        <a:graphic>
          <a:graphicData uri="http://schemas.openxmlformats.org/presentationml/2006/ole">
            <p:oleObj spid="_x0000_s7174" name="Document" r:id="rId3" imgW="7365626" imgH="57015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Создание исходной матрицы состояний</a:t>
            </a:r>
            <a:endParaRPr lang="ru-RU" sz="3200" dirty="0"/>
          </a:p>
        </p:txBody>
      </p:sp>
      <p:pic>
        <p:nvPicPr>
          <p:cNvPr id="16691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2806700"/>
            <a:ext cx="8605304" cy="28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" y="1206500"/>
            <a:ext cx="7788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0" dirty="0" smtClean="0"/>
              <a:t>Шифр основан на принципе итерирования </a:t>
            </a:r>
            <a:r>
              <a:rPr lang="en-US" i="0" dirty="0" smtClean="0"/>
              <a:t>SD</a:t>
            </a:r>
            <a:r>
              <a:rPr lang="ru-RU" i="0" dirty="0" smtClean="0"/>
              <a:t> преобразований </a:t>
            </a:r>
          </a:p>
          <a:p>
            <a:r>
              <a:rPr lang="ru-RU" i="0" dirty="0" smtClean="0"/>
              <a:t>и  использует так называемую архитектуру</a:t>
            </a:r>
            <a:r>
              <a:rPr lang="en-US" i="0" dirty="0" smtClean="0"/>
              <a:t> </a:t>
            </a:r>
            <a:r>
              <a:rPr lang="ru-RU" i="0" dirty="0" smtClean="0"/>
              <a:t>«квадрат», т.е. все </a:t>
            </a:r>
          </a:p>
          <a:p>
            <a:r>
              <a:rPr lang="ru-RU" i="0" dirty="0" smtClean="0"/>
              <a:t>преобразования проводятся в рамках одного квадрата,</a:t>
            </a:r>
          </a:p>
          <a:p>
            <a:r>
              <a:rPr lang="ru-RU" i="0" dirty="0" smtClean="0"/>
              <a:t> называемого также матрица (таблица) состояния</a:t>
            </a:r>
            <a:endParaRPr lang="ru-RU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5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301973"/>
            <a:ext cx="5378450" cy="61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Постановка </a:t>
            </a:r>
            <a:r>
              <a:rPr lang="en-US" sz="3200" dirty="0" err="1" smtClean="0"/>
              <a:t>SubByte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(замена байтов)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В процедуре </a:t>
            </a:r>
            <a:r>
              <a:rPr lang="en-US" sz="2000" dirty="0" err="1" smtClean="0"/>
              <a:t>SubByte</a:t>
            </a:r>
            <a:r>
              <a:rPr lang="ru-RU" sz="2000" dirty="0" smtClean="0"/>
              <a:t> каждый байт подвергается  следующим  преобразованиям:</a:t>
            </a:r>
          </a:p>
          <a:p>
            <a:pPr marL="0" indent="0">
              <a:buNone/>
            </a:pPr>
            <a:r>
              <a:rPr lang="ru-RU" sz="2000" b="1" dirty="0" smtClean="0"/>
              <a:t>-инверсия байта </a:t>
            </a:r>
            <a:r>
              <a:rPr lang="ru-RU" sz="2000" dirty="0" smtClean="0"/>
              <a:t>– вычисляется обратный элемент  в поле</a:t>
            </a:r>
            <a:r>
              <a:rPr lang="en-US" sz="2000" dirty="0" smtClean="0"/>
              <a:t>              </a:t>
            </a:r>
          </a:p>
          <a:p>
            <a:pPr marL="0" indent="0">
              <a:buNone/>
            </a:pPr>
            <a:r>
              <a:rPr lang="ru-RU" sz="2000" dirty="0" smtClean="0"/>
              <a:t>по модулю неприводимого полинома                             .</a:t>
            </a:r>
          </a:p>
          <a:p>
            <a:pPr marL="0" indent="0">
              <a:buNone/>
            </a:pPr>
            <a:r>
              <a:rPr lang="ru-RU" sz="2000" dirty="0" smtClean="0"/>
              <a:t>Это обеспечивает доказуемую устойчивость шифра по отношению к дифференциальному и линейному </a:t>
            </a:r>
            <a:r>
              <a:rPr lang="ru-RU" sz="2000" dirty="0" err="1" smtClean="0"/>
              <a:t>криптоанализу</a:t>
            </a:r>
            <a:r>
              <a:rPr lang="ru-RU" sz="2000" dirty="0" smtClean="0"/>
              <a:t>. При этом нулевой элемент поля        сохраняется без преобразования.</a:t>
            </a:r>
          </a:p>
          <a:p>
            <a:pPr marL="0" indent="0">
              <a:buNone/>
            </a:pPr>
            <a:r>
              <a:rPr lang="ru-RU" sz="2000" dirty="0" smtClean="0"/>
              <a:t>-</a:t>
            </a:r>
            <a:r>
              <a:rPr lang="ru-RU" sz="2000" b="1" dirty="0" smtClean="0"/>
              <a:t>умножение</a:t>
            </a:r>
            <a:r>
              <a:rPr lang="ru-RU" sz="2000" dirty="0" smtClean="0"/>
              <a:t> каждого байта, представленного в виде вектора столбца на квадратную матрицу </a:t>
            </a:r>
            <a:r>
              <a:rPr lang="en-US" sz="2000" dirty="0" smtClean="0"/>
              <a:t>X</a:t>
            </a:r>
            <a:r>
              <a:rPr lang="ru-RU" sz="2000" dirty="0" smtClean="0"/>
              <a:t>. Результатом перемножения является вектор-столбец.</a:t>
            </a:r>
          </a:p>
          <a:p>
            <a:pPr marL="0" indent="0">
              <a:buNone/>
            </a:pPr>
            <a:r>
              <a:rPr lang="ru-RU" sz="2000" dirty="0" smtClean="0"/>
              <a:t>- </a:t>
            </a:r>
            <a:r>
              <a:rPr lang="ru-RU" sz="2000" b="1" dirty="0" smtClean="0"/>
              <a:t>добавление</a:t>
            </a:r>
            <a:r>
              <a:rPr lang="ru-RU" sz="2000" dirty="0" smtClean="0"/>
              <a:t> к полученному </a:t>
            </a:r>
            <a:r>
              <a:rPr lang="ru-RU" sz="2000" dirty="0" err="1" smtClean="0"/>
              <a:t>вектор-столбцу</a:t>
            </a:r>
            <a:r>
              <a:rPr lang="ru-RU" sz="2000" dirty="0" smtClean="0"/>
              <a:t> фиксированного </a:t>
            </a:r>
            <a:r>
              <a:rPr lang="ru-RU" sz="2000" dirty="0" err="1" smtClean="0"/>
              <a:t>вектор-столбца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94600" y="2273300"/>
          <a:ext cx="790222" cy="355600"/>
        </p:xfrm>
        <a:graphic>
          <a:graphicData uri="http://schemas.openxmlformats.org/presentationml/2006/ole">
            <p:oleObj spid="_x0000_s167950" name="Equation" r:id="rId3" imgW="508000" imgH="2286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49850" y="2673350"/>
          <a:ext cx="1778000" cy="355600"/>
        </p:xfrm>
        <a:graphic>
          <a:graphicData uri="http://schemas.openxmlformats.org/presentationml/2006/ole">
            <p:oleObj spid="_x0000_s167951" name="Equation" r:id="rId4" imgW="1066337" imgH="203112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82950" y="3695700"/>
          <a:ext cx="444500" cy="363682"/>
        </p:xfrm>
        <a:graphic>
          <a:graphicData uri="http://schemas.openxmlformats.org/presentationml/2006/ole">
            <p:oleObj spid="_x0000_s167952" name="Equation" r:id="rId5" imgW="279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812"/>
          </a:xfrm>
        </p:spPr>
        <p:txBody>
          <a:bodyPr/>
          <a:lstStyle/>
          <a:p>
            <a:r>
              <a:rPr lang="ru-RU" sz="3200" dirty="0" smtClean="0"/>
              <a:t>Процессы </a:t>
            </a:r>
            <a:r>
              <a:rPr lang="en-US" sz="3200" dirty="0" err="1" smtClean="0"/>
              <a:t>SubByte</a:t>
            </a:r>
            <a:r>
              <a:rPr lang="en-US" sz="3200" dirty="0" smtClean="0"/>
              <a:t> </a:t>
            </a:r>
            <a:r>
              <a:rPr lang="ru-RU" sz="3200" dirty="0" smtClean="0"/>
              <a:t>и </a:t>
            </a:r>
            <a:r>
              <a:rPr lang="en-US" sz="3200" dirty="0" err="1" smtClean="0"/>
              <a:t>INSubByt</a:t>
            </a:r>
            <a:endParaRPr lang="ru-RU" sz="3200" dirty="0"/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0229"/>
            <a:ext cx="7423150" cy="64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Перестановка</a:t>
            </a:r>
            <a:r>
              <a:rPr lang="en-US" sz="3200" dirty="0" smtClean="0"/>
              <a:t> </a:t>
            </a:r>
            <a:r>
              <a:rPr lang="ru-RU" sz="3200" dirty="0" smtClean="0"/>
              <a:t>байт в строках </a:t>
            </a:r>
            <a:r>
              <a:rPr lang="en-US" sz="3200" dirty="0" err="1" smtClean="0"/>
              <a:t>ShiftRows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50" y="1206500"/>
            <a:ext cx="8426450" cy="4525963"/>
          </a:xfrm>
        </p:spPr>
        <p:txBody>
          <a:bodyPr/>
          <a:lstStyle/>
          <a:p>
            <a:r>
              <a:rPr lang="ru-RU" sz="2400" dirty="0" smtClean="0"/>
              <a:t>Используется побайтовый циклический сдвиг строк в матрице состояний. Число сдвигов  (0,1,2,3) зависит от номера строки. То есть первая стока не сдвигается, а  последняя строка сдвигается на 3 байта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097547" cy="2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Пример перестановки</a:t>
            </a:r>
            <a:r>
              <a:rPr lang="en-US" sz="3200" dirty="0" smtClean="0"/>
              <a:t> </a:t>
            </a:r>
            <a:r>
              <a:rPr lang="en-US" sz="3200" dirty="0" err="1" smtClean="0"/>
              <a:t>ShiftRows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71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1473200"/>
            <a:ext cx="6097547" cy="2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097547" cy="2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1637184"/>
            <a:ext cx="6097547" cy="24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7108911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Слайд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/>
          <a:p>
            <a:r>
              <a:rPr lang="ru-RU" sz="3200" dirty="0" smtClean="0"/>
              <a:t>Перемешивание столбцов </a:t>
            </a:r>
            <a:r>
              <a:rPr lang="en-US" sz="3200" dirty="0" err="1" smtClean="0"/>
              <a:t>MixColumus</a:t>
            </a:r>
            <a:endParaRPr lang="ru-RU" sz="3200" dirty="0"/>
          </a:p>
        </p:txBody>
      </p:sp>
      <p:pic>
        <p:nvPicPr>
          <p:cNvPr id="172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028700"/>
            <a:ext cx="7975223" cy="22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500" y="3340100"/>
            <a:ext cx="8708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На этом шаге каждый столбец матрицы состояний представляется как вектор </a:t>
            </a:r>
          </a:p>
          <a:p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 над полем              , и далее производится умножение в этом поле на</a:t>
            </a:r>
          </a:p>
          <a:p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 определенную матрицу С с элементами из этого же поля.</a:t>
            </a:r>
            <a:endParaRPr lang="ru-RU" i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1905000" y="3695700"/>
          <a:ext cx="790575" cy="355600"/>
        </p:xfrm>
        <a:graphic>
          <a:graphicData uri="http://schemas.openxmlformats.org/presentationml/2006/ole">
            <p:oleObj spid="_x0000_s172039" name="Equation" r:id="rId4" imgW="508000" imgH="228600" progId="Equation.DSMT4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950" y="4406900"/>
            <a:ext cx="4380089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05450" y="4629150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02=00000010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82650" y="5962650"/>
            <a:ext cx="7647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После умножения каждый элемент новой матрицы (</a:t>
            </a:r>
            <a:r>
              <a:rPr lang="ru-RU" i="0" dirty="0" err="1" smtClean="0">
                <a:latin typeface="Times New Roman" pitchFamily="18" charset="0"/>
                <a:cs typeface="Times New Roman" pitchFamily="18" charset="0"/>
              </a:rPr>
              <a:t>вектор-столбца</a:t>
            </a:r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i="0" dirty="0" smtClean="0">
                <a:latin typeface="Times New Roman" pitchFamily="18" charset="0"/>
                <a:cs typeface="Times New Roman" pitchFamily="18" charset="0"/>
              </a:rPr>
              <a:t> зависит от всех четырех элементов старой матрицы.</a:t>
            </a:r>
            <a:endParaRPr lang="ru-RU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139700"/>
            <a:ext cx="8229600" cy="531812"/>
          </a:xfrm>
        </p:spPr>
        <p:txBody>
          <a:bodyPr/>
          <a:lstStyle/>
          <a:p>
            <a:r>
              <a:rPr lang="ru-RU" sz="3200" dirty="0" smtClean="0"/>
              <a:t>Перемешивание бит в столбцах</a:t>
            </a:r>
            <a:endParaRPr lang="ru-RU" sz="3200" dirty="0"/>
          </a:p>
        </p:txBody>
      </p:sp>
      <p:pic>
        <p:nvPicPr>
          <p:cNvPr id="173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539750"/>
            <a:ext cx="5696277" cy="31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4648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0" y="2006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1.</a:t>
            </a:r>
            <a:r>
              <a:rPr lang="en-US" sz="2800" dirty="0" smtClean="0"/>
              <a:t>1</a:t>
            </a:r>
            <a:r>
              <a:rPr lang="ru-RU" sz="2800" dirty="0" smtClean="0"/>
              <a:t>. Общая характеристика  стандарта шифрования ГОСТ Р34.12-2015</a:t>
            </a:r>
            <a:br>
              <a:rPr lang="ru-RU" sz="2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Введен с 1.01.2016</a:t>
            </a:r>
            <a:br>
              <a:rPr lang="ru-RU" sz="2400" dirty="0" smtClean="0"/>
            </a:br>
            <a:r>
              <a:rPr lang="ru-RU" sz="2400" dirty="0" smtClean="0"/>
              <a:t>Заменяет действующий стандарт ГОСТ 28147-89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Пример операции </a:t>
            </a:r>
            <a:r>
              <a:rPr lang="ru-RU" sz="3200" dirty="0" smtClean="0"/>
              <a:t>перемешивания</a:t>
            </a:r>
            <a:r>
              <a:rPr lang="en-US" sz="3200" dirty="0" smtClean="0"/>
              <a:t> </a:t>
            </a:r>
            <a:r>
              <a:rPr lang="ru-RU" sz="3200" dirty="0" smtClean="0"/>
              <a:t>бит в столбцах</a:t>
            </a:r>
            <a:endParaRPr lang="ru-RU" sz="3200" dirty="0"/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17650"/>
            <a:ext cx="6490622" cy="25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4650"/>
            <a:ext cx="915900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512"/>
          </a:xfrm>
        </p:spPr>
        <p:txBody>
          <a:bodyPr/>
          <a:lstStyle/>
          <a:p>
            <a:r>
              <a:rPr lang="ru-RU" sz="3200" dirty="0" smtClean="0"/>
              <a:t>Добавление </a:t>
            </a:r>
            <a:r>
              <a:rPr lang="ru-RU" sz="3200" dirty="0" err="1" smtClean="0"/>
              <a:t>раундового</a:t>
            </a:r>
            <a:r>
              <a:rPr lang="ru-RU" sz="3200" dirty="0" smtClean="0"/>
              <a:t> ключа </a:t>
            </a:r>
            <a:r>
              <a:rPr lang="en-US" sz="3200" dirty="0" err="1" smtClean="0"/>
              <a:t>AddRoundKey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Самое важное преобразование. Выполняется как побитовое сложение  последней матрицы состояния с 128- битным </a:t>
            </a:r>
            <a:r>
              <a:rPr lang="ru-RU" sz="2000" dirty="0" err="1" smtClean="0"/>
              <a:t>раундовым</a:t>
            </a:r>
            <a:r>
              <a:rPr lang="ru-RU" sz="2000" dirty="0" smtClean="0"/>
              <a:t> </a:t>
            </a:r>
            <a:r>
              <a:rPr lang="ru-RU" sz="2000" dirty="0" err="1" smtClean="0"/>
              <a:t>ключем</a:t>
            </a:r>
            <a:r>
              <a:rPr lang="ru-RU" sz="2000" dirty="0" smtClean="0"/>
              <a:t>. После завершения раунда все операции повторяются с использованием других </a:t>
            </a:r>
            <a:r>
              <a:rPr lang="ru-RU" sz="2000" dirty="0" err="1" smtClean="0"/>
              <a:t>раундовых</a:t>
            </a:r>
            <a:r>
              <a:rPr lang="ru-RU" sz="2000" dirty="0" smtClean="0"/>
              <a:t> ключей.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00" y="3429000"/>
            <a:ext cx="5048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pPr eaLnBrk="1" hangingPunct="1"/>
            <a:endParaRPr lang="ru-RU" sz="2800" dirty="0" smtClean="0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971550" y="584200"/>
            <a:ext cx="646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Алгоритм выработки ключей </a:t>
            </a:r>
            <a:r>
              <a:rPr lang="en-US" sz="2400" b="1" dirty="0"/>
              <a:t>(</a:t>
            </a:r>
            <a:r>
              <a:rPr lang="en-US" sz="2400" b="1" dirty="0" err="1"/>
              <a:t>N</a:t>
            </a:r>
            <a:r>
              <a:rPr lang="en-US" sz="2400" b="1" baseline="-25000" dirty="0" err="1"/>
              <a:t>b</a:t>
            </a:r>
            <a:r>
              <a:rPr lang="en-US" sz="2400" b="1" dirty="0"/>
              <a:t>=6</a:t>
            </a:r>
            <a:r>
              <a:rPr lang="ru-RU" sz="2400" b="1" dirty="0"/>
              <a:t>. </a:t>
            </a:r>
            <a:r>
              <a:rPr lang="en-US" sz="2400" b="1" dirty="0" err="1"/>
              <a:t>N</a:t>
            </a:r>
            <a:r>
              <a:rPr lang="en-US" sz="2400" b="1" baseline="-25000" dirty="0" err="1"/>
              <a:t>k</a:t>
            </a:r>
            <a:r>
              <a:rPr lang="en-US" sz="2400" b="1" dirty="0"/>
              <a:t>=4)</a:t>
            </a:r>
            <a:endParaRPr lang="ru-RU" sz="2400" b="1" dirty="0"/>
          </a:p>
        </p:txBody>
      </p:sp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784350"/>
            <a:ext cx="7367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793750" y="462915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K(</a:t>
            </a:r>
            <a:r>
              <a:rPr lang="en-US" b="1" dirty="0" err="1"/>
              <a:t>i</a:t>
            </a:r>
            <a:r>
              <a:rPr lang="en-US" b="1" dirty="0"/>
              <a:t>)=K(i-1)</a:t>
            </a:r>
            <a:r>
              <a:rPr lang="en-US" b="1" dirty="0">
                <a:sym typeface="Symbol" pitchFamily="18" charset="2"/>
              </a:rPr>
              <a:t>K(</a:t>
            </a:r>
            <a:r>
              <a:rPr lang="en-US" b="1" dirty="0" err="1">
                <a:sym typeface="Symbol" pitchFamily="18" charset="2"/>
              </a:rPr>
              <a:t>i-Nk</a:t>
            </a:r>
            <a:r>
              <a:rPr lang="en-US" b="1" dirty="0">
                <a:sym typeface="Symbol" pitchFamily="18" charset="2"/>
              </a:rPr>
              <a:t>)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3727450" y="4673600"/>
            <a:ext cx="488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Если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ru-RU" b="1" dirty="0"/>
              <a:t>кратно </a:t>
            </a:r>
            <a:r>
              <a:rPr lang="en-US" b="1" dirty="0"/>
              <a:t> </a:t>
            </a:r>
            <a:r>
              <a:rPr lang="en-US" b="1" dirty="0" err="1"/>
              <a:t>Nk</a:t>
            </a:r>
            <a:r>
              <a:rPr lang="en-US" b="1" dirty="0"/>
              <a:t>, </a:t>
            </a:r>
            <a:r>
              <a:rPr lang="ru-RU" b="1" dirty="0"/>
              <a:t>то </a:t>
            </a:r>
            <a:r>
              <a:rPr lang="en-US" b="1" dirty="0"/>
              <a:t>K(</a:t>
            </a:r>
            <a:r>
              <a:rPr lang="en-US" b="1" dirty="0" err="1"/>
              <a:t>i</a:t>
            </a:r>
            <a:r>
              <a:rPr lang="en-US" b="1" dirty="0"/>
              <a:t>)=K(i-1)</a:t>
            </a:r>
            <a:r>
              <a:rPr lang="en-US" b="1" dirty="0">
                <a:sym typeface="Symbol" pitchFamily="18" charset="2"/>
              </a:rPr>
              <a:t></a:t>
            </a:r>
            <a:r>
              <a:rPr lang="en-US" b="1" dirty="0" err="1">
                <a:sym typeface="Symbol" pitchFamily="18" charset="2"/>
              </a:rPr>
              <a:t>Rcon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Слайд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8000"/>
          </a:xfrm>
        </p:spPr>
        <p:txBody>
          <a:bodyPr/>
          <a:lstStyle/>
          <a:p>
            <a:pPr eaLnBrk="1" hangingPunct="1"/>
            <a:r>
              <a:rPr lang="ru-RU" sz="3200" smtClean="0"/>
              <a:t>Характеристики шифра АЕ</a:t>
            </a:r>
            <a:r>
              <a:rPr lang="en-US" sz="3200" smtClean="0"/>
              <a:t>S</a:t>
            </a:r>
            <a:endParaRPr lang="ru-RU" sz="3200" smtClean="0"/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95263" y="1100138"/>
            <a:ext cx="11503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/>
              <a:t>В ходе исследований не выявлено слабостей </a:t>
            </a:r>
          </a:p>
          <a:p>
            <a:pPr marL="342900" indent="-342900"/>
            <a:r>
              <a:rPr lang="ru-RU" sz="2400" b="1" dirty="0" err="1"/>
              <a:t>криптоалгоритма</a:t>
            </a:r>
            <a:r>
              <a:rPr lang="ru-RU" sz="2400" b="1" dirty="0"/>
              <a:t>;</a:t>
            </a:r>
          </a:p>
          <a:p>
            <a:pPr marL="342900" indent="-342900"/>
            <a:r>
              <a:rPr lang="ru-RU" sz="2400" b="1" dirty="0"/>
              <a:t>2.Может работать быстрее, чем обычный блочный</a:t>
            </a:r>
          </a:p>
          <a:p>
            <a:pPr marL="342900" indent="-342900"/>
            <a:r>
              <a:rPr lang="ru-RU" sz="2400" b="1" dirty="0"/>
              <a:t> шифр;</a:t>
            </a:r>
          </a:p>
          <a:p>
            <a:pPr marL="342900" indent="-342900"/>
            <a:r>
              <a:rPr lang="ru-RU" sz="2400" b="1" dirty="0"/>
              <a:t>3.Может быть реализован на смарт-карте, используя</a:t>
            </a:r>
          </a:p>
          <a:p>
            <a:pPr marL="342900" indent="-342900"/>
            <a:r>
              <a:rPr lang="ru-RU" sz="2400" b="1" dirty="0"/>
              <a:t> небольшую </a:t>
            </a:r>
            <a:r>
              <a:rPr lang="en-US" sz="2400" b="1" dirty="0" smtClean="0"/>
              <a:t>R</a:t>
            </a:r>
            <a:r>
              <a:rPr lang="ru-RU" sz="2400" b="1" dirty="0" smtClean="0"/>
              <a:t>АМ </a:t>
            </a:r>
            <a:r>
              <a:rPr lang="ru-RU" sz="2400" b="1" dirty="0"/>
              <a:t>и имея небольшое число циклов;</a:t>
            </a:r>
          </a:p>
          <a:p>
            <a:pPr marL="342900" indent="-342900"/>
            <a:r>
              <a:rPr lang="ru-RU" sz="2400" b="1" dirty="0"/>
              <a:t>4. Преобразование раунда допускает параллельное </a:t>
            </a:r>
          </a:p>
          <a:p>
            <a:pPr marL="342900" indent="-342900"/>
            <a:r>
              <a:rPr lang="ru-RU" sz="2400" b="1" dirty="0"/>
              <a:t>выполнение;</a:t>
            </a:r>
          </a:p>
          <a:p>
            <a:pPr marL="342900" indent="-342900"/>
            <a:r>
              <a:rPr lang="ru-RU" sz="2400" b="1" dirty="0"/>
              <a:t>5. Не использует арифметических операций, поэтому </a:t>
            </a:r>
          </a:p>
          <a:p>
            <a:pPr marL="342900" indent="-342900"/>
            <a:r>
              <a:rPr lang="ru-RU" sz="2400" b="1" dirty="0"/>
              <a:t>тип архитектуры процессора не имеет значения;</a:t>
            </a:r>
          </a:p>
          <a:p>
            <a:pPr marL="342900" indent="-342900"/>
            <a:r>
              <a:rPr lang="ru-RU" sz="2400" b="1" dirty="0"/>
              <a:t>6. Может быть использован для вычисления </a:t>
            </a:r>
            <a:r>
              <a:rPr lang="ru-RU" sz="2400" b="1" dirty="0" err="1"/>
              <a:t>МАС-кода</a:t>
            </a:r>
            <a:endParaRPr lang="ru-RU" sz="2400" b="1" dirty="0"/>
          </a:p>
          <a:p>
            <a:pPr marL="342900" indent="-342900"/>
            <a:r>
              <a:rPr lang="ru-RU" sz="2400" b="1" dirty="0"/>
              <a:t> и хэш-функции.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0"/>
            <a:ext cx="4667250" cy="6636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i="0" dirty="0" smtClean="0"/>
              <a:t>3.Режимы работы блочных </a:t>
            </a:r>
          </a:p>
          <a:p>
            <a:r>
              <a:rPr lang="ru-RU" altLang="ru-RU" sz="2400" i="0" dirty="0" smtClean="0"/>
              <a:t>шифров</a:t>
            </a:r>
            <a:r>
              <a:rPr lang="en-US" altLang="ru-RU" sz="2400" i="0" dirty="0" smtClean="0"/>
              <a:t/>
            </a:r>
            <a:br>
              <a:rPr lang="en-US" altLang="ru-RU" sz="2400" i="0" dirty="0" smtClean="0"/>
            </a:br>
            <a:r>
              <a:rPr lang="ru-RU" altLang="ru-RU" sz="2400" i="0" dirty="0" smtClean="0"/>
              <a:t>ГОСТ Р 34.13-2015</a:t>
            </a:r>
            <a:endParaRPr lang="ru-RU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3</a:t>
            </a:r>
            <a:r>
              <a:rPr lang="en-US" altLang="ru-RU" sz="3200" dirty="0" smtClean="0"/>
              <a:t>. </a:t>
            </a:r>
            <a:r>
              <a:rPr lang="ru-RU" altLang="ru-RU" sz="3200" dirty="0" smtClean="0"/>
              <a:t>Режимы работы блочных шифров</a:t>
            </a:r>
            <a:r>
              <a:rPr lang="en-US" altLang="ru-RU" sz="3200" dirty="0" smtClean="0"/>
              <a:t/>
            </a:r>
            <a:br>
              <a:rPr lang="en-US" altLang="ru-RU" sz="3200" dirty="0" smtClean="0"/>
            </a:br>
            <a:r>
              <a:rPr lang="ru-RU" altLang="ru-RU" sz="3200" dirty="0" smtClean="0"/>
              <a:t>ГОСТ Р 34.13-2015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режим простой замены (</a:t>
            </a:r>
            <a:r>
              <a:rPr lang="en-US" sz="2400" dirty="0" smtClean="0">
                <a:cs typeface="Times New Roman" pitchFamily="18" charset="0"/>
              </a:rPr>
              <a:t>Electronic Codebook, ECB)</a:t>
            </a:r>
            <a:r>
              <a:rPr lang="ru-RU" sz="2400" dirty="0" smtClean="0">
                <a:cs typeface="Times New Roman" pitchFamily="18" charset="0"/>
              </a:rPr>
              <a:t>;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indent="-16192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режим простой замены</a:t>
            </a:r>
            <a:r>
              <a:rPr lang="en-US" sz="2400" dirty="0" smtClean="0">
                <a:cs typeface="Times New Roman" pitchFamily="18" charset="0"/>
              </a:rPr>
              <a:t> c </a:t>
            </a:r>
            <a:r>
              <a:rPr lang="ru-RU" sz="2400" dirty="0" smtClean="0">
                <a:cs typeface="Times New Roman" pitchFamily="18" charset="0"/>
              </a:rPr>
              <a:t>зацеплением (</a:t>
            </a:r>
            <a:r>
              <a:rPr lang="en-US" sz="2400" dirty="0" smtClean="0">
                <a:cs typeface="Times New Roman" pitchFamily="18" charset="0"/>
              </a:rPr>
              <a:t>Cipher Block Chaining, CBC)</a:t>
            </a:r>
            <a:r>
              <a:rPr lang="ru-RU" sz="2400" dirty="0" smtClean="0">
                <a:cs typeface="Times New Roman" pitchFamily="18" charset="0"/>
              </a:rPr>
              <a:t>;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indent="-16192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режим </a:t>
            </a:r>
            <a:r>
              <a:rPr lang="ru-RU" sz="2400" dirty="0" err="1" smtClean="0">
                <a:cs typeface="Times New Roman" pitchFamily="18" charset="0"/>
              </a:rPr>
              <a:t>гаммирования</a:t>
            </a:r>
            <a:r>
              <a:rPr lang="en-US" sz="2400" dirty="0" smtClean="0">
                <a:cs typeface="Times New Roman" pitchFamily="18" charset="0"/>
              </a:rPr>
              <a:t> (Counter, (CTR)</a:t>
            </a:r>
            <a:r>
              <a:rPr lang="ru-RU" sz="2400" dirty="0" smtClean="0">
                <a:cs typeface="Times New Roman" pitchFamily="18" charset="0"/>
              </a:rPr>
              <a:t>);</a:t>
            </a:r>
          </a:p>
          <a:p>
            <a:pPr indent="-16192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режим </a:t>
            </a:r>
            <a:r>
              <a:rPr lang="ru-RU" sz="2400" dirty="0" err="1" smtClean="0">
                <a:cs typeface="Times New Roman" pitchFamily="18" charset="0"/>
              </a:rPr>
              <a:t>гаммирования</a:t>
            </a:r>
            <a:r>
              <a:rPr lang="ru-RU" sz="2400" dirty="0" smtClean="0">
                <a:cs typeface="Times New Roman" pitchFamily="18" charset="0"/>
              </a:rPr>
              <a:t> с обратной связью</a:t>
            </a:r>
            <a:r>
              <a:rPr lang="en-US" sz="2400" dirty="0" smtClean="0">
                <a:cs typeface="Times New Roman" pitchFamily="18" charset="0"/>
              </a:rPr>
              <a:t> (Output Feedback, OFB)</a:t>
            </a:r>
            <a:r>
              <a:rPr lang="ru-RU" sz="2400" dirty="0" smtClean="0">
                <a:cs typeface="Times New Roman" pitchFamily="18" charset="0"/>
              </a:rPr>
              <a:t>;</a:t>
            </a:r>
            <a:endParaRPr lang="en-US" sz="2400" dirty="0" smtClean="0">
              <a:cs typeface="Times New Roman" pitchFamily="18" charset="0"/>
            </a:endParaRPr>
          </a:p>
          <a:p>
            <a:pPr indent="-16192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режим </a:t>
            </a:r>
            <a:r>
              <a:rPr lang="ru-RU" sz="2400" dirty="0" err="1" smtClean="0">
                <a:cs typeface="Times New Roman" pitchFamily="18" charset="0"/>
              </a:rPr>
              <a:t>гаммирования</a:t>
            </a:r>
            <a:r>
              <a:rPr lang="ru-RU" sz="2400" dirty="0" smtClean="0">
                <a:cs typeface="Times New Roman" pitchFamily="18" charset="0"/>
              </a:rPr>
              <a:t> с обратной связью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ru-RU" sz="2400" dirty="0" smtClean="0">
                <a:cs typeface="Times New Roman" pitchFamily="18" charset="0"/>
              </a:rPr>
              <a:t>по </a:t>
            </a:r>
            <a:r>
              <a:rPr lang="ru-RU" sz="2400" dirty="0" err="1" smtClean="0">
                <a:cs typeface="Times New Roman" pitchFamily="18" charset="0"/>
              </a:rPr>
              <a:t>шифртексту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(Cipher Feedback, CFB)</a:t>
            </a:r>
            <a:endParaRPr lang="ru-RU" sz="2400" dirty="0" smtClean="0">
              <a:cs typeface="Times New Roman" pitchFamily="18" charset="0"/>
            </a:endParaRPr>
          </a:p>
          <a:p>
            <a:pPr indent="-16192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cs typeface="Times New Roman" pitchFamily="18" charset="0"/>
              </a:rPr>
              <a:t>режим выработки </a:t>
            </a:r>
            <a:r>
              <a:rPr lang="ru-RU" sz="2400" dirty="0" err="1" smtClean="0">
                <a:cs typeface="Times New Roman" pitchFamily="18" charset="0"/>
              </a:rPr>
              <a:t>имитовставки</a:t>
            </a:r>
            <a:r>
              <a:rPr lang="ru-RU" sz="2400" dirty="0" smtClean="0">
                <a:cs typeface="Times New Roman" pitchFamily="18" charset="0"/>
              </a:rPr>
              <a:t> (</a:t>
            </a:r>
            <a:r>
              <a:rPr lang="en-US" sz="2400" dirty="0" smtClean="0">
                <a:cs typeface="Times New Roman" pitchFamily="18" charset="0"/>
              </a:rPr>
              <a:t>Message Authentication Code algorithm)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dirty="0" smtClean="0"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Режимы гаммирования могут осуществлять криптографическое преобразование сообщений произвольной длины.</a:t>
            </a:r>
          </a:p>
          <a:p>
            <a:r>
              <a:rPr lang="ru-RU" altLang="ru-RU" sz="2400" smtClean="0"/>
              <a:t>Для других режимов требуется чтобы длина блока была кратна некоторой величине</a:t>
            </a:r>
            <a:r>
              <a:rPr lang="ru-RU" altLang="ru-RU" sz="2400" i="1" smtClean="0"/>
              <a:t> </a:t>
            </a:r>
            <a:r>
              <a:rPr lang="en-US" altLang="ru-RU" sz="2400" i="1" smtClean="0"/>
              <a:t>l. </a:t>
            </a:r>
            <a:r>
              <a:rPr lang="ru-RU" altLang="ru-RU" sz="2400" smtClean="0"/>
              <a:t>В этом случае возникает необходимость применения процедуры дополнения блока до требуемой длины. </a:t>
            </a:r>
          </a:p>
          <a:p>
            <a:pPr>
              <a:buFontTx/>
              <a:buNone/>
            </a:pPr>
            <a:r>
              <a:rPr lang="ru-RU" altLang="ru-RU" sz="2400" smtClean="0"/>
              <a:t>   (В ГОСТе определены три процедуры дополнения)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Режим простой замены</a:t>
            </a: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411760" y="1844824"/>
          <a:ext cx="4441825" cy="3413125"/>
        </p:xfrm>
        <a:graphic>
          <a:graphicData uri="http://schemas.openxmlformats.org/presentationml/2006/ole">
            <p:oleObj spid="_x0000_s261122" name="Visio" r:id="rId3" imgW="3292983" imgH="253060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9325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Достоинства и недостатки режима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88988" y="1830388"/>
            <a:ext cx="77993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Достоинства алгоритма</a:t>
            </a:r>
            <a:r>
              <a:rPr lang="ru-RU" altLang="ru-RU"/>
              <a:t>: простота реализации как </a:t>
            </a:r>
          </a:p>
          <a:p>
            <a:r>
              <a:rPr lang="ru-RU" altLang="ru-RU"/>
              <a:t>аппаратным, так и программным способом.</a:t>
            </a:r>
          </a:p>
          <a:p>
            <a:endParaRPr lang="ru-RU" altLang="ru-RU"/>
          </a:p>
          <a:p>
            <a:r>
              <a:rPr lang="ru-RU" altLang="ru-RU" b="1"/>
              <a:t>Недостатки:</a:t>
            </a:r>
            <a:r>
              <a:rPr lang="ru-RU" altLang="ru-RU"/>
              <a:t> </a:t>
            </a:r>
          </a:p>
          <a:p>
            <a:r>
              <a:rPr lang="ru-RU" altLang="ru-RU"/>
              <a:t>1. Шифрование одинаковых блоков исходного текста </a:t>
            </a:r>
          </a:p>
          <a:p>
            <a:r>
              <a:rPr lang="ru-RU" altLang="ru-RU"/>
              <a:t>дает идентичные блоки шифрованного текста, что позволяет </a:t>
            </a:r>
          </a:p>
          <a:p>
            <a:r>
              <a:rPr lang="ru-RU" altLang="ru-RU"/>
              <a:t>сделать выводы о свойствах исходного текста.</a:t>
            </a:r>
          </a:p>
          <a:p>
            <a:r>
              <a:rPr lang="ru-RU" altLang="ru-RU"/>
              <a:t>2. При расшифровании криптограммы происходит размножение</a:t>
            </a:r>
          </a:p>
          <a:p>
            <a:r>
              <a:rPr lang="ru-RU" altLang="ru-RU"/>
              <a:t>    ошибок, возникших в ней при передаче по каналу связи.</a:t>
            </a:r>
          </a:p>
          <a:p>
            <a:r>
              <a:rPr lang="ru-RU" altLang="ru-RU"/>
              <a:t>3. Возможна модификация сообщения путем перестановки</a:t>
            </a:r>
          </a:p>
          <a:p>
            <a:r>
              <a:rPr lang="ru-RU" altLang="ru-RU"/>
              <a:t>    блоков криптограммы.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0" y="0"/>
            <a:ext cx="4845050" cy="6753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28600"/>
            <a:ext cx="8229600" cy="77628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Вариант подмены  зашифрованных сообщений в режиме простой замены</a:t>
            </a:r>
          </a:p>
        </p:txBody>
      </p:sp>
      <p:graphicFrame>
        <p:nvGraphicFramePr>
          <p:cNvPr id="3174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27050" y="1028700"/>
          <a:ext cx="7443788" cy="2568575"/>
        </p:xfrm>
        <a:graphic>
          <a:graphicData uri="http://schemas.openxmlformats.org/presentationml/2006/ole">
            <p:oleObj spid="_x0000_s262146" name="Visio" r:id="rId3" imgW="6124146" imgH="2113744" progId="Visio.Drawing.11">
              <p:embed/>
            </p:oleObj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3962400"/>
            <a:ext cx="4445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87975" y="3117850"/>
            <a:ext cx="3144838" cy="1822450"/>
            <a:chOff x="431" y="1117"/>
            <a:chExt cx="2285" cy="1413"/>
          </a:xfrm>
        </p:grpSpPr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1202" y="2205"/>
              <a:ext cx="651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адрес3</a:t>
              </a:r>
            </a:p>
          </p:txBody>
        </p:sp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1853" y="2220"/>
              <a:ext cx="863" cy="3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адрес</a:t>
              </a:r>
              <a:r>
                <a:rPr lang="ru-RU" altLang="ru-RU" b="1"/>
                <a:t>2</a:t>
              </a: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431" y="2205"/>
              <a:ext cx="787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100</a:t>
              </a:r>
              <a:r>
                <a:rPr lang="en-US" altLang="ru-RU"/>
                <a:t>$</a:t>
              </a:r>
              <a:endParaRPr lang="ru-RU" altLang="ru-RU"/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1247" y="1117"/>
              <a:ext cx="651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адрес1</a:t>
              </a: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1882" y="1117"/>
              <a:ext cx="651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адрес2</a:t>
              </a:r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476" y="1117"/>
              <a:ext cx="787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100</a:t>
              </a:r>
              <a:r>
                <a:rPr lang="en-US" altLang="ru-RU"/>
                <a:t>$</a:t>
              </a:r>
              <a:endParaRPr lang="ru-RU" altLang="ru-RU"/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1247" y="1616"/>
              <a:ext cx="651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адрес3</a:t>
              </a: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1882" y="1616"/>
              <a:ext cx="651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адрес4</a:t>
              </a: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476" y="1616"/>
              <a:ext cx="787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100</a:t>
              </a:r>
              <a:r>
                <a:rPr lang="en-US" altLang="ru-RU"/>
                <a:t>$</a:t>
              </a:r>
              <a:endParaRPr lang="ru-RU" altLang="ru-RU"/>
            </a:p>
          </p:txBody>
        </p:sp>
        <p:sp>
          <p:nvSpPr>
            <p:cNvPr id="31759" name="Line 13"/>
            <p:cNvSpPr>
              <a:spLocks noChangeShapeType="1"/>
            </p:cNvSpPr>
            <p:nvPr/>
          </p:nvSpPr>
          <p:spPr bwMode="auto">
            <a:xfrm>
              <a:off x="2200" y="1366"/>
              <a:ext cx="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Line 23"/>
            <p:cNvSpPr>
              <a:spLocks noChangeShapeType="1"/>
            </p:cNvSpPr>
            <p:nvPr/>
          </p:nvSpPr>
          <p:spPr bwMode="auto">
            <a:xfrm>
              <a:off x="2171" y="201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/>
          <a:lstStyle/>
          <a:p>
            <a:r>
              <a:rPr lang="ru-RU" altLang="ru-RU" sz="2800" smtClean="0"/>
              <a:t>Режим простой замены с зацеплением</a:t>
            </a:r>
          </a:p>
        </p:txBody>
      </p:sp>
      <p:graphicFrame>
        <p:nvGraphicFramePr>
          <p:cNvPr id="32771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035050" y="1763713"/>
          <a:ext cx="5345113" cy="4167187"/>
        </p:xfrm>
        <a:graphic>
          <a:graphicData uri="http://schemas.openxmlformats.org/presentationml/2006/ole">
            <p:oleObj spid="_x0000_s263170" name="Visio" r:id="rId3" imgW="4326636" imgH="3038094" progId="Visio.Drawing.11">
              <p:embed/>
            </p:oleObj>
          </a:graphicData>
        </a:graphic>
      </p:graphicFrame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004888" y="5876925"/>
            <a:ext cx="3367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IV- </a:t>
            </a:r>
            <a:r>
              <a:rPr lang="ru-RU" altLang="ru-RU"/>
              <a:t>вектор инициализации</a:t>
            </a:r>
          </a:p>
          <a:p>
            <a:r>
              <a:rPr lang="ru-RU" altLang="ru-RU"/>
              <a:t>(синхропосылка)</a:t>
            </a:r>
          </a:p>
        </p:txBody>
      </p:sp>
      <p:cxnSp>
        <p:nvCxnSpPr>
          <p:cNvPr id="32773" name="Прямая соединительная линия 5"/>
          <p:cNvCxnSpPr>
            <a:cxnSpLocks noChangeShapeType="1"/>
          </p:cNvCxnSpPr>
          <p:nvPr/>
        </p:nvCxnSpPr>
        <p:spPr bwMode="auto">
          <a:xfrm rot="5400000" flipH="1" flipV="1">
            <a:off x="349250" y="2584450"/>
            <a:ext cx="177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4" name="Прямая со стрелкой 7"/>
          <p:cNvCxnSpPr>
            <a:cxnSpLocks noChangeShapeType="1"/>
          </p:cNvCxnSpPr>
          <p:nvPr/>
        </p:nvCxnSpPr>
        <p:spPr bwMode="auto">
          <a:xfrm>
            <a:off x="1238250" y="1695450"/>
            <a:ext cx="62674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5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611560" y="3501008"/>
            <a:ext cx="72008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6" name="TextBox 10"/>
          <p:cNvSpPr txBox="1">
            <a:spLocks noChangeArrowheads="1"/>
          </p:cNvSpPr>
          <p:nvPr/>
        </p:nvSpPr>
        <p:spPr bwMode="auto">
          <a:xfrm>
            <a:off x="5861050" y="1117600"/>
            <a:ext cx="258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Синхропосылка</a:t>
            </a:r>
          </a:p>
          <a:p>
            <a:r>
              <a:rPr lang="ru-RU" altLang="ru-RU"/>
              <a:t>на приемную сторону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Режим простой замены с зацеплением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dirty="0" smtClean="0"/>
              <a:t>Одинаковые блоки исходного текста, принадлежащие одному и тому же сообщению, зашифровываются в разные блоки криптограммы.</a:t>
            </a:r>
          </a:p>
          <a:p>
            <a:r>
              <a:rPr lang="ru-RU" altLang="ru-RU" sz="2000" dirty="0" smtClean="0"/>
              <a:t>Перестановки или замена блоков криптограммы приводят к ошибкам дешифрования и, следовательно, обнаруживаются по нарушению смыслового содержания сообщения.</a:t>
            </a:r>
          </a:p>
          <a:p>
            <a:r>
              <a:rPr lang="ru-RU" altLang="ru-RU" sz="2000" dirty="0" smtClean="0"/>
              <a:t>Ошибка в блоке криптограммы приводит к искажению текущего М</a:t>
            </a:r>
            <a:r>
              <a:rPr lang="en-US" altLang="ru-RU" sz="2000" dirty="0" err="1" smtClean="0"/>
              <a:t>i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и последующего </a:t>
            </a:r>
            <a:r>
              <a:rPr lang="en-US" altLang="ru-RU" sz="2000" dirty="0" smtClean="0"/>
              <a:t>Mi+1 </a:t>
            </a:r>
            <a:r>
              <a:rPr lang="ru-RU" altLang="ru-RU" sz="2000" dirty="0" smtClean="0"/>
              <a:t>блока сообщения. В блоке М</a:t>
            </a:r>
            <a:r>
              <a:rPr lang="en-US" altLang="ru-RU" sz="2000" dirty="0" err="1" smtClean="0"/>
              <a:t>i</a:t>
            </a:r>
            <a:r>
              <a:rPr lang="en-US" altLang="ru-RU" sz="2000" dirty="0" smtClean="0"/>
              <a:t> п</a:t>
            </a:r>
            <a:r>
              <a:rPr lang="ru-RU" altLang="ru-RU" sz="2000" dirty="0" err="1" smtClean="0"/>
              <a:t>роисходит</a:t>
            </a:r>
            <a:r>
              <a:rPr lang="ru-RU" altLang="ru-RU" sz="2000" dirty="0" smtClean="0"/>
              <a:t> размножение ошибок, в блоке </a:t>
            </a:r>
            <a:r>
              <a:rPr lang="en-US" altLang="ru-RU" sz="2000" dirty="0" smtClean="0"/>
              <a:t>Mi+1</a:t>
            </a:r>
            <a:r>
              <a:rPr lang="ru-RU" altLang="ru-RU" sz="2000" dirty="0" smtClean="0"/>
              <a:t> количество ошибок равно количеству ошибок в криптограмме.</a:t>
            </a:r>
          </a:p>
          <a:p>
            <a:r>
              <a:rPr lang="ru-RU" altLang="ru-RU" sz="2000" dirty="0" smtClean="0"/>
              <a:t>Используется в основном для установления подлинности сообщения.</a:t>
            </a:r>
          </a:p>
          <a:p>
            <a:endParaRPr lang="ru-RU" altLang="ru-RU" sz="2000" dirty="0" smtClean="0"/>
          </a:p>
          <a:p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93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sz="3200" smtClean="0">
                <a:latin typeface="Times New Roman" pitchFamily="18" charset="0"/>
              </a:rPr>
              <a:t>Шифрование в режиме гаммирования</a:t>
            </a:r>
          </a:p>
        </p:txBody>
      </p:sp>
      <p:grpSp>
        <p:nvGrpSpPr>
          <p:cNvPr id="2" name="Группа 55"/>
          <p:cNvGrpSpPr>
            <a:grpSpLocks/>
          </p:cNvGrpSpPr>
          <p:nvPr/>
        </p:nvGrpSpPr>
        <p:grpSpPr bwMode="auto">
          <a:xfrm>
            <a:off x="260350" y="2628900"/>
            <a:ext cx="3467100" cy="3073400"/>
            <a:chOff x="260350" y="2628900"/>
            <a:chExt cx="3467100" cy="3073400"/>
          </a:xfrm>
        </p:grpSpPr>
        <p:sp>
          <p:nvSpPr>
            <p:cNvPr id="34851" name="Text Box 5"/>
            <p:cNvSpPr txBox="1">
              <a:spLocks noChangeArrowheads="1"/>
            </p:cNvSpPr>
            <p:nvPr/>
          </p:nvSpPr>
          <p:spPr bwMode="auto">
            <a:xfrm>
              <a:off x="615950" y="3073400"/>
              <a:ext cx="1215013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Счетчик</a:t>
              </a:r>
            </a:p>
          </p:txBody>
        </p:sp>
        <p:sp>
          <p:nvSpPr>
            <p:cNvPr id="34852" name="Line 9"/>
            <p:cNvSpPr>
              <a:spLocks noChangeShapeType="1"/>
            </p:cNvSpPr>
            <p:nvPr/>
          </p:nvSpPr>
          <p:spPr bwMode="auto">
            <a:xfrm>
              <a:off x="704850" y="5384800"/>
              <a:ext cx="5333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3" name="Text Box 14"/>
            <p:cNvSpPr txBox="1">
              <a:spLocks noChangeArrowheads="1"/>
            </p:cNvSpPr>
            <p:nvPr/>
          </p:nvSpPr>
          <p:spPr bwMode="auto">
            <a:xfrm>
              <a:off x="1993900" y="3073400"/>
              <a:ext cx="476412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+1</a:t>
              </a:r>
              <a:endParaRPr lang="ru-RU" altLang="ru-RU" b="1"/>
            </a:p>
          </p:txBody>
        </p:sp>
        <p:sp>
          <p:nvSpPr>
            <p:cNvPr id="34854" name="Line 7"/>
            <p:cNvSpPr>
              <a:spLocks noChangeShapeType="1"/>
            </p:cNvSpPr>
            <p:nvPr/>
          </p:nvSpPr>
          <p:spPr bwMode="auto">
            <a:xfrm>
              <a:off x="2501900" y="39243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5" name="Line 8"/>
            <p:cNvSpPr>
              <a:spLocks noChangeShapeType="1"/>
            </p:cNvSpPr>
            <p:nvPr/>
          </p:nvSpPr>
          <p:spPr bwMode="auto">
            <a:xfrm flipH="1">
              <a:off x="1860550" y="5384800"/>
              <a:ext cx="1866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6" name="Line 11"/>
            <p:cNvSpPr>
              <a:spLocks noChangeShapeType="1"/>
            </p:cNvSpPr>
            <p:nvPr/>
          </p:nvSpPr>
          <p:spPr bwMode="auto">
            <a:xfrm flipH="1" flipV="1">
              <a:off x="2305049" y="2628900"/>
              <a:ext cx="0" cy="488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7" name="Line 12"/>
            <p:cNvSpPr>
              <a:spLocks noChangeShapeType="1"/>
            </p:cNvSpPr>
            <p:nvPr/>
          </p:nvSpPr>
          <p:spPr bwMode="auto">
            <a:xfrm flipH="1">
              <a:off x="1416050" y="2628900"/>
              <a:ext cx="88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Line 13"/>
            <p:cNvSpPr>
              <a:spLocks noChangeShapeType="1"/>
            </p:cNvSpPr>
            <p:nvPr/>
          </p:nvSpPr>
          <p:spPr bwMode="auto">
            <a:xfrm>
              <a:off x="1460500" y="2628900"/>
              <a:ext cx="11113" cy="487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Text Box 21"/>
            <p:cNvSpPr txBox="1">
              <a:spLocks noChangeArrowheads="1"/>
            </p:cNvSpPr>
            <p:nvPr/>
          </p:nvSpPr>
          <p:spPr bwMode="auto">
            <a:xfrm>
              <a:off x="1993900" y="50292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C</a:t>
              </a:r>
              <a:endParaRPr lang="ru-RU" altLang="ru-RU" b="1"/>
            </a:p>
          </p:txBody>
        </p:sp>
        <p:sp>
          <p:nvSpPr>
            <p:cNvPr id="34860" name="Text Box 22"/>
            <p:cNvSpPr txBox="1">
              <a:spLocks noChangeArrowheads="1"/>
            </p:cNvSpPr>
            <p:nvPr/>
          </p:nvSpPr>
          <p:spPr bwMode="auto">
            <a:xfrm>
              <a:off x="349250" y="520700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P</a:t>
              </a:r>
              <a:endParaRPr lang="ru-RU" altLang="ru-RU" b="1"/>
            </a:p>
          </p:txBody>
        </p:sp>
        <p:grpSp>
          <p:nvGrpSpPr>
            <p:cNvPr id="3" name="Группа 41"/>
            <p:cNvGrpSpPr>
              <a:grpSpLocks/>
            </p:cNvGrpSpPr>
            <p:nvPr/>
          </p:nvGrpSpPr>
          <p:grpSpPr bwMode="auto">
            <a:xfrm>
              <a:off x="1193800" y="5118100"/>
              <a:ext cx="630238" cy="584200"/>
              <a:chOff x="1016000" y="5607050"/>
              <a:chExt cx="630238" cy="584200"/>
            </a:xfrm>
          </p:grpSpPr>
          <p:sp>
            <p:nvSpPr>
              <p:cNvPr id="34868" name="Oval 6"/>
              <p:cNvSpPr>
                <a:spLocks noChangeArrowheads="1"/>
              </p:cNvSpPr>
              <p:nvPr/>
            </p:nvSpPr>
            <p:spPr bwMode="auto">
              <a:xfrm>
                <a:off x="1016000" y="5607050"/>
                <a:ext cx="630238" cy="5413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34869" name="Line 16"/>
              <p:cNvSpPr>
                <a:spLocks noChangeShapeType="1"/>
              </p:cNvSpPr>
              <p:nvPr/>
            </p:nvSpPr>
            <p:spPr bwMode="auto">
              <a:xfrm>
                <a:off x="1016000" y="5873750"/>
                <a:ext cx="630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0" name="Line 41"/>
              <p:cNvSpPr>
                <a:spLocks noChangeShapeType="1"/>
              </p:cNvSpPr>
              <p:nvPr/>
            </p:nvSpPr>
            <p:spPr bwMode="auto">
              <a:xfrm>
                <a:off x="1327150" y="5607050"/>
                <a:ext cx="0" cy="584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862" name="Text Box 5"/>
            <p:cNvSpPr txBox="1">
              <a:spLocks noChangeArrowheads="1"/>
            </p:cNvSpPr>
            <p:nvPr/>
          </p:nvSpPr>
          <p:spPr bwMode="auto">
            <a:xfrm>
              <a:off x="260350" y="3962400"/>
              <a:ext cx="2593723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Базовый алгоритм</a:t>
              </a:r>
            </a:p>
            <a:p>
              <a:r>
                <a:rPr lang="ru-RU" altLang="ru-RU" b="1"/>
                <a:t>шифрования</a:t>
              </a:r>
            </a:p>
          </p:txBody>
        </p:sp>
        <p:sp>
          <p:nvSpPr>
            <p:cNvPr id="34863" name="Line 13"/>
            <p:cNvSpPr>
              <a:spLocks noChangeShapeType="1"/>
            </p:cNvSpPr>
            <p:nvPr/>
          </p:nvSpPr>
          <p:spPr bwMode="auto">
            <a:xfrm>
              <a:off x="1238250" y="3473450"/>
              <a:ext cx="11113" cy="531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4864" name="Прямая соединительная линия 44"/>
            <p:cNvCxnSpPr>
              <a:cxnSpLocks noChangeShapeType="1"/>
            </p:cNvCxnSpPr>
            <p:nvPr/>
          </p:nvCxnSpPr>
          <p:spPr bwMode="auto">
            <a:xfrm>
              <a:off x="1259632" y="3717032"/>
              <a:ext cx="1000968" cy="2311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865" name="Line 13"/>
            <p:cNvSpPr>
              <a:spLocks noChangeShapeType="1"/>
            </p:cNvSpPr>
            <p:nvPr/>
          </p:nvSpPr>
          <p:spPr bwMode="auto">
            <a:xfrm>
              <a:off x="1504951" y="4673600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6" name="Прямоугольник 50"/>
            <p:cNvSpPr>
              <a:spLocks noChangeArrowheads="1"/>
            </p:cNvSpPr>
            <p:nvPr/>
          </p:nvSpPr>
          <p:spPr bwMode="auto">
            <a:xfrm>
              <a:off x="1549400" y="476250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Г</a:t>
              </a:r>
            </a:p>
          </p:txBody>
        </p:sp>
        <p:cxnSp>
          <p:nvCxnSpPr>
            <p:cNvPr id="34867" name="Прямая со стрелкой 53"/>
            <p:cNvCxnSpPr>
              <a:cxnSpLocks noChangeShapeType="1"/>
            </p:cNvCxnSpPr>
            <p:nvPr/>
          </p:nvCxnSpPr>
          <p:spPr bwMode="auto">
            <a:xfrm rot="5400000" flipH="1" flipV="1">
              <a:off x="2128044" y="3606006"/>
              <a:ext cx="2667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Группа 83"/>
          <p:cNvGrpSpPr>
            <a:grpSpLocks/>
          </p:cNvGrpSpPr>
          <p:nvPr/>
        </p:nvGrpSpPr>
        <p:grpSpPr bwMode="auto">
          <a:xfrm>
            <a:off x="571500" y="1873250"/>
            <a:ext cx="7615238" cy="3895725"/>
            <a:chOff x="571500" y="1873250"/>
            <a:chExt cx="7615964" cy="3895725"/>
          </a:xfrm>
        </p:grpSpPr>
        <p:sp>
          <p:nvSpPr>
            <p:cNvPr id="34821" name="Line 17"/>
            <p:cNvSpPr>
              <a:spLocks noChangeShapeType="1"/>
            </p:cNvSpPr>
            <p:nvPr/>
          </p:nvSpPr>
          <p:spPr bwMode="auto">
            <a:xfrm flipH="1">
              <a:off x="1060450" y="2317750"/>
              <a:ext cx="1588" cy="755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Line 19"/>
            <p:cNvSpPr>
              <a:spLocks noChangeShapeType="1"/>
            </p:cNvSpPr>
            <p:nvPr/>
          </p:nvSpPr>
          <p:spPr bwMode="auto">
            <a:xfrm flipV="1">
              <a:off x="571500" y="2317750"/>
              <a:ext cx="450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Text Box 20"/>
            <p:cNvSpPr txBox="1">
              <a:spLocks noChangeArrowheads="1"/>
            </p:cNvSpPr>
            <p:nvPr/>
          </p:nvSpPr>
          <p:spPr bwMode="auto">
            <a:xfrm>
              <a:off x="571500" y="1873250"/>
              <a:ext cx="28695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IV</a:t>
              </a:r>
              <a:r>
                <a:rPr lang="ru-RU" altLang="ru-RU" b="1"/>
                <a:t>   </a:t>
              </a:r>
              <a:r>
                <a:rPr lang="en-US" altLang="ru-RU" b="1"/>
                <a:t>(</a:t>
              </a:r>
              <a:r>
                <a:rPr lang="ru-RU" altLang="ru-RU" b="1"/>
                <a:t>Синхропосылка)</a:t>
              </a:r>
            </a:p>
          </p:txBody>
        </p:sp>
        <p:sp>
          <p:nvSpPr>
            <p:cNvPr id="34824" name="Line 15"/>
            <p:cNvSpPr>
              <a:spLocks noChangeShapeType="1"/>
            </p:cNvSpPr>
            <p:nvPr/>
          </p:nvSpPr>
          <p:spPr bwMode="auto">
            <a:xfrm>
              <a:off x="4705350" y="5384800"/>
              <a:ext cx="1289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5" name="Text Box 42"/>
            <p:cNvSpPr txBox="1">
              <a:spLocks noChangeArrowheads="1"/>
            </p:cNvSpPr>
            <p:nvPr/>
          </p:nvSpPr>
          <p:spPr bwMode="auto">
            <a:xfrm>
              <a:off x="7816850" y="39624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K</a:t>
              </a:r>
              <a:endParaRPr lang="ru-RU" altLang="ru-RU" b="1"/>
            </a:p>
          </p:txBody>
        </p:sp>
        <p:sp>
          <p:nvSpPr>
            <p:cNvPr id="34826" name="Line 44"/>
            <p:cNvSpPr>
              <a:spLocks noChangeShapeType="1"/>
            </p:cNvSpPr>
            <p:nvPr/>
          </p:nvSpPr>
          <p:spPr bwMode="auto">
            <a:xfrm>
              <a:off x="1016000" y="2317750"/>
              <a:ext cx="462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Text Box 14"/>
            <p:cNvSpPr txBox="1">
              <a:spLocks noChangeArrowheads="1"/>
            </p:cNvSpPr>
            <p:nvPr/>
          </p:nvSpPr>
          <p:spPr bwMode="auto">
            <a:xfrm>
              <a:off x="3727450" y="5029200"/>
              <a:ext cx="976313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Канал</a:t>
              </a:r>
            </a:p>
            <a:p>
              <a:r>
                <a:rPr lang="ru-RU" altLang="ru-RU" b="1"/>
                <a:t>связи</a:t>
              </a:r>
            </a:p>
          </p:txBody>
        </p:sp>
        <p:sp>
          <p:nvSpPr>
            <p:cNvPr id="34828" name="Text Box 5"/>
            <p:cNvSpPr txBox="1">
              <a:spLocks noChangeArrowheads="1"/>
            </p:cNvSpPr>
            <p:nvPr/>
          </p:nvSpPr>
          <p:spPr bwMode="auto">
            <a:xfrm>
              <a:off x="5416550" y="3073400"/>
              <a:ext cx="1215013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Счетчик</a:t>
              </a:r>
            </a:p>
          </p:txBody>
        </p:sp>
        <p:sp>
          <p:nvSpPr>
            <p:cNvPr id="34829" name="Text Box 14"/>
            <p:cNvSpPr txBox="1">
              <a:spLocks noChangeArrowheads="1"/>
            </p:cNvSpPr>
            <p:nvPr/>
          </p:nvSpPr>
          <p:spPr bwMode="auto">
            <a:xfrm>
              <a:off x="6794500" y="3073400"/>
              <a:ext cx="476412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+1</a:t>
              </a:r>
              <a:endParaRPr lang="ru-RU" altLang="ru-RU" b="1"/>
            </a:p>
          </p:txBody>
        </p:sp>
        <p:sp>
          <p:nvSpPr>
            <p:cNvPr id="34830" name="Line 7"/>
            <p:cNvSpPr>
              <a:spLocks noChangeShapeType="1"/>
            </p:cNvSpPr>
            <p:nvPr/>
          </p:nvSpPr>
          <p:spPr bwMode="auto">
            <a:xfrm>
              <a:off x="7302500" y="39243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 flipH="1">
              <a:off x="6661150" y="5384800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Line 11"/>
            <p:cNvSpPr>
              <a:spLocks noChangeShapeType="1"/>
            </p:cNvSpPr>
            <p:nvPr/>
          </p:nvSpPr>
          <p:spPr bwMode="auto">
            <a:xfrm flipH="1" flipV="1">
              <a:off x="7105649" y="2628900"/>
              <a:ext cx="0" cy="488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3" name="Line 12"/>
            <p:cNvSpPr>
              <a:spLocks noChangeShapeType="1"/>
            </p:cNvSpPr>
            <p:nvPr/>
          </p:nvSpPr>
          <p:spPr bwMode="auto">
            <a:xfrm flipH="1">
              <a:off x="6216650" y="2628900"/>
              <a:ext cx="88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Line 13"/>
            <p:cNvSpPr>
              <a:spLocks noChangeShapeType="1"/>
            </p:cNvSpPr>
            <p:nvPr/>
          </p:nvSpPr>
          <p:spPr bwMode="auto">
            <a:xfrm>
              <a:off x="6261100" y="2628900"/>
              <a:ext cx="11113" cy="487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Text Box 21"/>
            <p:cNvSpPr txBox="1">
              <a:spLocks noChangeArrowheads="1"/>
            </p:cNvSpPr>
            <p:nvPr/>
          </p:nvSpPr>
          <p:spPr bwMode="auto">
            <a:xfrm>
              <a:off x="5461000" y="50292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C</a:t>
              </a:r>
              <a:endParaRPr lang="ru-RU" altLang="ru-RU" b="1"/>
            </a:p>
          </p:txBody>
        </p:sp>
        <p:sp>
          <p:nvSpPr>
            <p:cNvPr id="34836" name="Text Box 22"/>
            <p:cNvSpPr txBox="1">
              <a:spLocks noChangeArrowheads="1"/>
            </p:cNvSpPr>
            <p:nvPr/>
          </p:nvSpPr>
          <p:spPr bwMode="auto">
            <a:xfrm>
              <a:off x="6883400" y="498475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P</a:t>
              </a:r>
              <a:endParaRPr lang="ru-RU" altLang="ru-RU" b="1"/>
            </a:p>
          </p:txBody>
        </p:sp>
        <p:grpSp>
          <p:nvGrpSpPr>
            <p:cNvPr id="5" name="Группа 41"/>
            <p:cNvGrpSpPr>
              <a:grpSpLocks/>
            </p:cNvGrpSpPr>
            <p:nvPr/>
          </p:nvGrpSpPr>
          <p:grpSpPr bwMode="auto">
            <a:xfrm>
              <a:off x="5994400" y="5118100"/>
              <a:ext cx="630238" cy="584200"/>
              <a:chOff x="1016000" y="5607050"/>
              <a:chExt cx="630238" cy="584200"/>
            </a:xfrm>
          </p:grpSpPr>
          <p:sp>
            <p:nvSpPr>
              <p:cNvPr id="34848" name="Oval 6"/>
              <p:cNvSpPr>
                <a:spLocks noChangeArrowheads="1"/>
              </p:cNvSpPr>
              <p:nvPr/>
            </p:nvSpPr>
            <p:spPr bwMode="auto">
              <a:xfrm>
                <a:off x="1016000" y="5607050"/>
                <a:ext cx="630238" cy="5413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34849" name="Line 16"/>
              <p:cNvSpPr>
                <a:spLocks noChangeShapeType="1"/>
              </p:cNvSpPr>
              <p:nvPr/>
            </p:nvSpPr>
            <p:spPr bwMode="auto">
              <a:xfrm>
                <a:off x="1016000" y="5873750"/>
                <a:ext cx="630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Line 41"/>
              <p:cNvSpPr>
                <a:spLocks noChangeShapeType="1"/>
              </p:cNvSpPr>
              <p:nvPr/>
            </p:nvSpPr>
            <p:spPr bwMode="auto">
              <a:xfrm>
                <a:off x="1327150" y="5607050"/>
                <a:ext cx="0" cy="584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838" name="Text Box 5"/>
            <p:cNvSpPr txBox="1">
              <a:spLocks noChangeArrowheads="1"/>
            </p:cNvSpPr>
            <p:nvPr/>
          </p:nvSpPr>
          <p:spPr bwMode="auto">
            <a:xfrm>
              <a:off x="5060950" y="3962400"/>
              <a:ext cx="2593723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Базовый алгоритм</a:t>
              </a:r>
            </a:p>
            <a:p>
              <a:r>
                <a:rPr lang="ru-RU" altLang="ru-RU" b="1"/>
                <a:t>шифрования</a:t>
              </a:r>
            </a:p>
          </p:txBody>
        </p:sp>
        <p:sp>
          <p:nvSpPr>
            <p:cNvPr id="34839" name="Line 13"/>
            <p:cNvSpPr>
              <a:spLocks noChangeShapeType="1"/>
            </p:cNvSpPr>
            <p:nvPr/>
          </p:nvSpPr>
          <p:spPr bwMode="auto">
            <a:xfrm>
              <a:off x="6038850" y="3473450"/>
              <a:ext cx="11113" cy="531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4840" name="Прямая соединительная линия 70"/>
            <p:cNvCxnSpPr>
              <a:cxnSpLocks noChangeShapeType="1"/>
            </p:cNvCxnSpPr>
            <p:nvPr/>
          </p:nvCxnSpPr>
          <p:spPr bwMode="auto">
            <a:xfrm>
              <a:off x="6083300" y="3740150"/>
              <a:ext cx="9779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841" name="Line 13"/>
            <p:cNvSpPr>
              <a:spLocks noChangeShapeType="1"/>
            </p:cNvSpPr>
            <p:nvPr/>
          </p:nvSpPr>
          <p:spPr bwMode="auto">
            <a:xfrm>
              <a:off x="6305551" y="4673600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Прямоугольник 72"/>
            <p:cNvSpPr>
              <a:spLocks noChangeArrowheads="1"/>
            </p:cNvSpPr>
            <p:nvPr/>
          </p:nvSpPr>
          <p:spPr bwMode="auto">
            <a:xfrm>
              <a:off x="6350000" y="476250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Г</a:t>
              </a:r>
            </a:p>
          </p:txBody>
        </p:sp>
        <p:cxnSp>
          <p:nvCxnSpPr>
            <p:cNvPr id="34843" name="Прямая со стрелкой 73"/>
            <p:cNvCxnSpPr>
              <a:cxnSpLocks noChangeShapeType="1"/>
            </p:cNvCxnSpPr>
            <p:nvPr/>
          </p:nvCxnSpPr>
          <p:spPr bwMode="auto">
            <a:xfrm rot="5400000" flipH="1" flipV="1">
              <a:off x="6928644" y="3606006"/>
              <a:ext cx="2667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844" name="Прямая со стрелкой 78"/>
            <p:cNvCxnSpPr>
              <a:cxnSpLocks noChangeShapeType="1"/>
              <a:stCxn id="34826" idx="1"/>
            </p:cNvCxnSpPr>
            <p:nvPr/>
          </p:nvCxnSpPr>
          <p:spPr bwMode="auto">
            <a:xfrm rot="16200000" flipH="1">
              <a:off x="5260975" y="2695575"/>
              <a:ext cx="7556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845" name="Прямая со стрелкой 80"/>
            <p:cNvCxnSpPr>
              <a:cxnSpLocks noChangeShapeType="1"/>
            </p:cNvCxnSpPr>
            <p:nvPr/>
          </p:nvCxnSpPr>
          <p:spPr bwMode="auto">
            <a:xfrm rot="10800000">
              <a:off x="2838450" y="4273550"/>
              <a:ext cx="4445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846" name="Прямая со стрелкой 81"/>
            <p:cNvCxnSpPr>
              <a:cxnSpLocks noChangeShapeType="1"/>
            </p:cNvCxnSpPr>
            <p:nvPr/>
          </p:nvCxnSpPr>
          <p:spPr bwMode="auto">
            <a:xfrm rot="10800000">
              <a:off x="7639050" y="4318000"/>
              <a:ext cx="4445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4847" name="Text Box 42"/>
            <p:cNvSpPr txBox="1">
              <a:spLocks noChangeArrowheads="1"/>
            </p:cNvSpPr>
            <p:nvPr/>
          </p:nvSpPr>
          <p:spPr bwMode="auto">
            <a:xfrm>
              <a:off x="3060700" y="38735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K</a:t>
              </a:r>
              <a:endParaRPr lang="ru-RU" altLang="ru-RU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Достоинства и недостатки режима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57225" y="1673225"/>
            <a:ext cx="7696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altLang="ru-RU" b="1"/>
              <a:t>Достоинства алгоритма</a:t>
            </a:r>
            <a:r>
              <a:rPr lang="ru-RU" altLang="ru-RU"/>
              <a:t>:</a:t>
            </a:r>
          </a:p>
          <a:p>
            <a:pPr marL="342900" indent="-342900"/>
            <a:r>
              <a:rPr lang="ru-RU" altLang="ru-RU"/>
              <a:t>1. Решена проблема повторений, возникающих при зашифровании одинаковых блоков сообщения.</a:t>
            </a:r>
          </a:p>
          <a:p>
            <a:pPr marL="342900" indent="-342900"/>
            <a:r>
              <a:rPr lang="ru-RU" altLang="ru-RU"/>
              <a:t>2. Перестановки блоков текста также будут обнаружены.</a:t>
            </a:r>
          </a:p>
          <a:p>
            <a:pPr marL="342900" indent="-342900"/>
            <a:r>
              <a:rPr lang="ru-RU" altLang="ru-RU"/>
              <a:t>3. При расшифровании криптограммы не происходит размножение ошибок, возникших в ней при передаче по каналу связи.</a:t>
            </a:r>
          </a:p>
          <a:p>
            <a:pPr marL="342900" indent="-342900"/>
            <a:r>
              <a:rPr lang="ru-RU" altLang="ru-RU" b="1"/>
              <a:t>Недостатки:</a:t>
            </a:r>
            <a:r>
              <a:rPr lang="ru-RU" altLang="ru-RU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altLang="ru-RU"/>
              <a:t>Возможна модификация сообщения путем наложения на криптограмму ложного сообщения.  </a:t>
            </a:r>
            <a:r>
              <a:rPr lang="en-US" altLang="ru-RU"/>
              <a:t>E’=E+M</a:t>
            </a:r>
            <a:r>
              <a:rPr lang="ru-RU" altLang="ru-RU" baseline="-25000"/>
              <a:t>л</a:t>
            </a:r>
          </a:p>
          <a:p>
            <a:pPr marL="342900" indent="-342900">
              <a:buFontTx/>
              <a:buAutoNum type="arabicPeriod"/>
            </a:pPr>
            <a:r>
              <a:rPr lang="ru-RU" altLang="ru-RU"/>
              <a:t>Требуется формирование и передача на приемную сторону  синхропосылки.</a:t>
            </a:r>
          </a:p>
          <a:p>
            <a:pPr marL="342900" indent="-342900">
              <a:buFontTx/>
              <a:buAutoNum type="arabicPeriod"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93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sz="3200" smtClean="0">
                <a:latin typeface="Times New Roman" pitchFamily="18" charset="0"/>
              </a:rPr>
              <a:t>Шифрование в режиме гаммирования с обратной связью по шифртексту</a:t>
            </a:r>
            <a:br>
              <a:rPr lang="ru-RU" altLang="ru-RU" sz="3200" smtClean="0">
                <a:latin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</a:rPr>
              <a:t> (упрощенная схема)</a:t>
            </a:r>
          </a:p>
        </p:txBody>
      </p:sp>
      <p:grpSp>
        <p:nvGrpSpPr>
          <p:cNvPr id="2" name="Группа 108"/>
          <p:cNvGrpSpPr>
            <a:grpSpLocks/>
          </p:cNvGrpSpPr>
          <p:nvPr/>
        </p:nvGrpSpPr>
        <p:grpSpPr bwMode="auto">
          <a:xfrm>
            <a:off x="1104900" y="1339850"/>
            <a:ext cx="7153275" cy="4695825"/>
            <a:chOff x="368300" y="1873250"/>
            <a:chExt cx="7153023" cy="4695825"/>
          </a:xfrm>
        </p:grpSpPr>
        <p:sp>
          <p:nvSpPr>
            <p:cNvPr id="38916" name="Line 17"/>
            <p:cNvSpPr>
              <a:spLocks noChangeShapeType="1"/>
            </p:cNvSpPr>
            <p:nvPr/>
          </p:nvSpPr>
          <p:spPr bwMode="auto">
            <a:xfrm flipH="1">
              <a:off x="1060450" y="2317750"/>
              <a:ext cx="1588" cy="88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Line 19"/>
            <p:cNvSpPr>
              <a:spLocks noChangeShapeType="1"/>
            </p:cNvSpPr>
            <p:nvPr/>
          </p:nvSpPr>
          <p:spPr bwMode="auto">
            <a:xfrm flipV="1">
              <a:off x="571500" y="2317750"/>
              <a:ext cx="450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Text Box 20"/>
            <p:cNvSpPr txBox="1">
              <a:spLocks noChangeArrowheads="1"/>
            </p:cNvSpPr>
            <p:nvPr/>
          </p:nvSpPr>
          <p:spPr bwMode="auto">
            <a:xfrm>
              <a:off x="571500" y="1873250"/>
              <a:ext cx="28695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IV</a:t>
              </a:r>
              <a:r>
                <a:rPr lang="ru-RU" altLang="ru-RU" b="1"/>
                <a:t>   </a:t>
              </a:r>
              <a:r>
                <a:rPr lang="en-US" altLang="ru-RU" b="1"/>
                <a:t>(</a:t>
              </a:r>
              <a:r>
                <a:rPr lang="ru-RU" altLang="ru-RU" b="1"/>
                <a:t>Синхропосылка)</a:t>
              </a:r>
            </a:p>
          </p:txBody>
        </p:sp>
        <p:sp>
          <p:nvSpPr>
            <p:cNvPr id="38919" name="Line 44"/>
            <p:cNvSpPr>
              <a:spLocks noChangeShapeType="1"/>
            </p:cNvSpPr>
            <p:nvPr/>
          </p:nvSpPr>
          <p:spPr bwMode="auto">
            <a:xfrm>
              <a:off x="1016000" y="2317750"/>
              <a:ext cx="462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1949450" y="6229350"/>
              <a:ext cx="1644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8921" name="Прямая со стрелкой 78"/>
            <p:cNvCxnSpPr>
              <a:cxnSpLocks noChangeShapeType="1"/>
              <a:stCxn id="38919" idx="1"/>
            </p:cNvCxnSpPr>
            <p:nvPr/>
          </p:nvCxnSpPr>
          <p:spPr bwMode="auto">
            <a:xfrm rot="16200000" flipH="1">
              <a:off x="5194300" y="2762250"/>
              <a:ext cx="889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8922" name="Text Box 14"/>
            <p:cNvSpPr txBox="1">
              <a:spLocks noChangeArrowheads="1"/>
            </p:cNvSpPr>
            <p:nvPr/>
          </p:nvSpPr>
          <p:spPr bwMode="auto">
            <a:xfrm>
              <a:off x="3594100" y="5829300"/>
              <a:ext cx="976313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Канал</a:t>
              </a:r>
            </a:p>
            <a:p>
              <a:r>
                <a:rPr lang="ru-RU" altLang="ru-RU" b="1"/>
                <a:t>связи</a:t>
              </a:r>
            </a:p>
          </p:txBody>
        </p:sp>
        <p:sp>
          <p:nvSpPr>
            <p:cNvPr id="38923" name="Line 9"/>
            <p:cNvSpPr>
              <a:spLocks noChangeShapeType="1"/>
            </p:cNvSpPr>
            <p:nvPr/>
          </p:nvSpPr>
          <p:spPr bwMode="auto">
            <a:xfrm>
              <a:off x="4572000" y="6229350"/>
              <a:ext cx="13779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Line 11"/>
            <p:cNvSpPr>
              <a:spLocks noChangeShapeType="1"/>
            </p:cNvSpPr>
            <p:nvPr/>
          </p:nvSpPr>
          <p:spPr bwMode="auto">
            <a:xfrm flipH="1" flipV="1">
              <a:off x="4749800" y="2851150"/>
              <a:ext cx="0" cy="337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Line 12"/>
            <p:cNvSpPr>
              <a:spLocks noChangeShapeType="1"/>
            </p:cNvSpPr>
            <p:nvPr/>
          </p:nvSpPr>
          <p:spPr bwMode="auto">
            <a:xfrm flipH="1">
              <a:off x="4749800" y="2851150"/>
              <a:ext cx="142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Группа 41"/>
            <p:cNvGrpSpPr>
              <a:grpSpLocks/>
            </p:cNvGrpSpPr>
            <p:nvPr/>
          </p:nvGrpSpPr>
          <p:grpSpPr bwMode="auto">
            <a:xfrm>
              <a:off x="5905500" y="5962650"/>
              <a:ext cx="630238" cy="584200"/>
              <a:chOff x="1016000" y="5607050"/>
              <a:chExt cx="630238" cy="584200"/>
            </a:xfrm>
          </p:grpSpPr>
          <p:sp>
            <p:nvSpPr>
              <p:cNvPr id="38963" name="Oval 6"/>
              <p:cNvSpPr>
                <a:spLocks noChangeArrowheads="1"/>
              </p:cNvSpPr>
              <p:nvPr/>
            </p:nvSpPr>
            <p:spPr bwMode="auto">
              <a:xfrm>
                <a:off x="1016000" y="5607050"/>
                <a:ext cx="630238" cy="5413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38964" name="Line 16"/>
              <p:cNvSpPr>
                <a:spLocks noChangeShapeType="1"/>
              </p:cNvSpPr>
              <p:nvPr/>
            </p:nvSpPr>
            <p:spPr bwMode="auto">
              <a:xfrm>
                <a:off x="1016000" y="5873750"/>
                <a:ext cx="630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5" name="Line 41"/>
              <p:cNvSpPr>
                <a:spLocks noChangeShapeType="1"/>
              </p:cNvSpPr>
              <p:nvPr/>
            </p:nvSpPr>
            <p:spPr bwMode="auto">
              <a:xfrm>
                <a:off x="1327150" y="5607050"/>
                <a:ext cx="0" cy="584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927" name="Text Box 14"/>
            <p:cNvSpPr txBox="1">
              <a:spLocks noChangeArrowheads="1"/>
            </p:cNvSpPr>
            <p:nvPr/>
          </p:nvSpPr>
          <p:spPr bwMode="auto">
            <a:xfrm>
              <a:off x="5491404" y="5029200"/>
              <a:ext cx="2014296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b="1" dirty="0" smtClean="0"/>
                <a:t>Ts</a:t>
              </a:r>
              <a:r>
                <a:rPr lang="ru-RU" altLang="ru-RU" b="1" dirty="0" smtClean="0"/>
                <a:t> </a:t>
              </a:r>
              <a:r>
                <a:rPr lang="en-US" altLang="ru-RU" b="1" dirty="0" smtClean="0"/>
                <a:t>(</a:t>
              </a:r>
              <a:r>
                <a:rPr lang="ru-RU" altLang="ru-RU" b="1" dirty="0"/>
                <a:t>усечение)</a:t>
              </a:r>
            </a:p>
          </p:txBody>
        </p:sp>
        <p:sp>
          <p:nvSpPr>
            <p:cNvPr id="38928" name="Text Box 5"/>
            <p:cNvSpPr txBox="1">
              <a:spLocks noChangeArrowheads="1"/>
            </p:cNvSpPr>
            <p:nvPr/>
          </p:nvSpPr>
          <p:spPr bwMode="auto">
            <a:xfrm>
              <a:off x="5327650" y="3162300"/>
              <a:ext cx="1181734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Регистр</a:t>
              </a:r>
            </a:p>
          </p:txBody>
        </p:sp>
        <p:sp>
          <p:nvSpPr>
            <p:cNvPr id="38929" name="Line 7"/>
            <p:cNvSpPr>
              <a:spLocks noChangeShapeType="1"/>
            </p:cNvSpPr>
            <p:nvPr/>
          </p:nvSpPr>
          <p:spPr bwMode="auto">
            <a:xfrm>
              <a:off x="7213600" y="4013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Line 13"/>
            <p:cNvSpPr>
              <a:spLocks noChangeShapeType="1"/>
            </p:cNvSpPr>
            <p:nvPr/>
          </p:nvSpPr>
          <p:spPr bwMode="auto">
            <a:xfrm>
              <a:off x="6172200" y="2851150"/>
              <a:ext cx="0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Text Box 21"/>
            <p:cNvSpPr txBox="1">
              <a:spLocks noChangeArrowheads="1"/>
            </p:cNvSpPr>
            <p:nvPr/>
          </p:nvSpPr>
          <p:spPr bwMode="auto">
            <a:xfrm>
              <a:off x="6794500" y="578485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P</a:t>
              </a:r>
              <a:endParaRPr lang="ru-RU" altLang="ru-RU" b="1"/>
            </a:p>
          </p:txBody>
        </p:sp>
        <p:sp>
          <p:nvSpPr>
            <p:cNvPr id="38932" name="Text Box 22"/>
            <p:cNvSpPr txBox="1">
              <a:spLocks noChangeArrowheads="1"/>
            </p:cNvSpPr>
            <p:nvPr/>
          </p:nvSpPr>
          <p:spPr bwMode="auto">
            <a:xfrm>
              <a:off x="5194300" y="58293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С</a:t>
              </a:r>
            </a:p>
          </p:txBody>
        </p:sp>
        <p:sp>
          <p:nvSpPr>
            <p:cNvPr id="38933" name="Text Box 5"/>
            <p:cNvSpPr txBox="1">
              <a:spLocks noChangeArrowheads="1"/>
            </p:cNvSpPr>
            <p:nvPr/>
          </p:nvSpPr>
          <p:spPr bwMode="auto">
            <a:xfrm>
              <a:off x="4927600" y="3873500"/>
              <a:ext cx="2593723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Базовый алгоритм</a:t>
              </a:r>
            </a:p>
            <a:p>
              <a:r>
                <a:rPr lang="ru-RU" altLang="ru-RU" b="1"/>
                <a:t>шифрования</a:t>
              </a:r>
            </a:p>
          </p:txBody>
        </p:sp>
        <p:sp>
          <p:nvSpPr>
            <p:cNvPr id="38934" name="Line 13"/>
            <p:cNvSpPr>
              <a:spLocks noChangeShapeType="1"/>
            </p:cNvSpPr>
            <p:nvPr/>
          </p:nvSpPr>
          <p:spPr bwMode="auto">
            <a:xfrm>
              <a:off x="5949951" y="3562351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13"/>
            <p:cNvSpPr>
              <a:spLocks noChangeShapeType="1"/>
            </p:cNvSpPr>
            <p:nvPr/>
          </p:nvSpPr>
          <p:spPr bwMode="auto">
            <a:xfrm>
              <a:off x="6305550" y="4584700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6" name="Прямоугольник 50"/>
            <p:cNvSpPr>
              <a:spLocks noChangeArrowheads="1"/>
            </p:cNvSpPr>
            <p:nvPr/>
          </p:nvSpPr>
          <p:spPr bwMode="auto">
            <a:xfrm>
              <a:off x="6261100" y="556260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Г</a:t>
              </a:r>
            </a:p>
          </p:txBody>
        </p:sp>
        <p:cxnSp>
          <p:nvCxnSpPr>
            <p:cNvPr id="38937" name="Прямая со стрелкой 80"/>
            <p:cNvCxnSpPr>
              <a:cxnSpLocks noChangeShapeType="1"/>
            </p:cNvCxnSpPr>
            <p:nvPr/>
          </p:nvCxnSpPr>
          <p:spPr bwMode="auto">
            <a:xfrm rot="10800000">
              <a:off x="6883400" y="3606800"/>
              <a:ext cx="4445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8938" name="Text Box 42"/>
            <p:cNvSpPr txBox="1">
              <a:spLocks noChangeArrowheads="1"/>
            </p:cNvSpPr>
            <p:nvPr/>
          </p:nvSpPr>
          <p:spPr bwMode="auto">
            <a:xfrm>
              <a:off x="7061200" y="32512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K</a:t>
              </a:r>
              <a:endParaRPr lang="ru-RU" altLang="ru-RU" b="1"/>
            </a:p>
          </p:txBody>
        </p:sp>
        <p:sp>
          <p:nvSpPr>
            <p:cNvPr id="38939" name="Line 13"/>
            <p:cNvSpPr>
              <a:spLocks noChangeShapeType="1"/>
            </p:cNvSpPr>
            <p:nvPr/>
          </p:nvSpPr>
          <p:spPr bwMode="auto">
            <a:xfrm>
              <a:off x="6216650" y="542925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0" name="Line 13"/>
            <p:cNvSpPr>
              <a:spLocks noChangeShapeType="1"/>
            </p:cNvSpPr>
            <p:nvPr/>
          </p:nvSpPr>
          <p:spPr bwMode="auto">
            <a:xfrm>
              <a:off x="6883400" y="360680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1" name="Text Box 14"/>
            <p:cNvSpPr txBox="1">
              <a:spLocks noChangeArrowheads="1"/>
            </p:cNvSpPr>
            <p:nvPr/>
          </p:nvSpPr>
          <p:spPr bwMode="auto">
            <a:xfrm>
              <a:off x="955059" y="5092700"/>
              <a:ext cx="1991341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b="1" dirty="0" smtClean="0"/>
                <a:t>Ts</a:t>
              </a:r>
              <a:r>
                <a:rPr lang="ru-RU" altLang="ru-RU" b="1" dirty="0" smtClean="0"/>
                <a:t> </a:t>
              </a:r>
              <a:r>
                <a:rPr lang="en-US" altLang="ru-RU" b="1" dirty="0" smtClean="0"/>
                <a:t>(</a:t>
              </a:r>
              <a:r>
                <a:rPr lang="ru-RU" altLang="ru-RU" b="1" dirty="0"/>
                <a:t>усечение)</a:t>
              </a:r>
            </a:p>
          </p:txBody>
        </p:sp>
        <p:sp>
          <p:nvSpPr>
            <p:cNvPr id="38942" name="Text Box 5"/>
            <p:cNvSpPr txBox="1">
              <a:spLocks noChangeArrowheads="1"/>
            </p:cNvSpPr>
            <p:nvPr/>
          </p:nvSpPr>
          <p:spPr bwMode="auto">
            <a:xfrm>
              <a:off x="768350" y="3225800"/>
              <a:ext cx="1181734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Регистр</a:t>
              </a:r>
            </a:p>
          </p:txBody>
        </p:sp>
        <p:sp>
          <p:nvSpPr>
            <p:cNvPr id="38943" name="Line 9"/>
            <p:cNvSpPr>
              <a:spLocks noChangeShapeType="1"/>
            </p:cNvSpPr>
            <p:nvPr/>
          </p:nvSpPr>
          <p:spPr bwMode="auto">
            <a:xfrm>
              <a:off x="812800" y="6248400"/>
              <a:ext cx="5333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Line 7"/>
            <p:cNvSpPr>
              <a:spLocks noChangeShapeType="1"/>
            </p:cNvSpPr>
            <p:nvPr/>
          </p:nvSpPr>
          <p:spPr bwMode="auto">
            <a:xfrm>
              <a:off x="2654300" y="40767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5" name="Line 11"/>
            <p:cNvSpPr>
              <a:spLocks noChangeShapeType="1"/>
            </p:cNvSpPr>
            <p:nvPr/>
          </p:nvSpPr>
          <p:spPr bwMode="auto">
            <a:xfrm flipV="1">
              <a:off x="3194050" y="2781300"/>
              <a:ext cx="19050" cy="340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Line 12"/>
            <p:cNvSpPr>
              <a:spLocks noChangeShapeType="1"/>
            </p:cNvSpPr>
            <p:nvPr/>
          </p:nvSpPr>
          <p:spPr bwMode="auto">
            <a:xfrm flipH="1">
              <a:off x="1568450" y="2781300"/>
              <a:ext cx="1644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7" name="Line 13"/>
            <p:cNvSpPr>
              <a:spLocks noChangeShapeType="1"/>
            </p:cNvSpPr>
            <p:nvPr/>
          </p:nvSpPr>
          <p:spPr bwMode="auto">
            <a:xfrm flipH="1">
              <a:off x="1612900" y="2781300"/>
              <a:ext cx="1" cy="444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8" name="Text Box 21"/>
            <p:cNvSpPr txBox="1">
              <a:spLocks noChangeArrowheads="1"/>
            </p:cNvSpPr>
            <p:nvPr/>
          </p:nvSpPr>
          <p:spPr bwMode="auto">
            <a:xfrm>
              <a:off x="2235200" y="584835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C</a:t>
              </a:r>
              <a:endParaRPr lang="ru-RU" altLang="ru-RU" b="1"/>
            </a:p>
          </p:txBody>
        </p:sp>
        <p:sp>
          <p:nvSpPr>
            <p:cNvPr id="38949" name="Text Box 22"/>
            <p:cNvSpPr txBox="1">
              <a:spLocks noChangeArrowheads="1"/>
            </p:cNvSpPr>
            <p:nvPr/>
          </p:nvSpPr>
          <p:spPr bwMode="auto">
            <a:xfrm>
              <a:off x="635000" y="589280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P</a:t>
              </a:r>
              <a:endParaRPr lang="ru-RU" altLang="ru-RU" b="1"/>
            </a:p>
          </p:txBody>
        </p:sp>
        <p:grpSp>
          <p:nvGrpSpPr>
            <p:cNvPr id="4" name="Группа 41"/>
            <p:cNvGrpSpPr>
              <a:grpSpLocks/>
            </p:cNvGrpSpPr>
            <p:nvPr/>
          </p:nvGrpSpPr>
          <p:grpSpPr bwMode="auto">
            <a:xfrm>
              <a:off x="1346200" y="5981700"/>
              <a:ext cx="630238" cy="584200"/>
              <a:chOff x="1016000" y="5607050"/>
              <a:chExt cx="630238" cy="584200"/>
            </a:xfrm>
          </p:grpSpPr>
          <p:sp>
            <p:nvSpPr>
              <p:cNvPr id="38960" name="Oval 6"/>
              <p:cNvSpPr>
                <a:spLocks noChangeArrowheads="1"/>
              </p:cNvSpPr>
              <p:nvPr/>
            </p:nvSpPr>
            <p:spPr bwMode="auto">
              <a:xfrm>
                <a:off x="1016000" y="5607050"/>
                <a:ext cx="630238" cy="5413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38961" name="Line 16"/>
              <p:cNvSpPr>
                <a:spLocks noChangeShapeType="1"/>
              </p:cNvSpPr>
              <p:nvPr/>
            </p:nvSpPr>
            <p:spPr bwMode="auto">
              <a:xfrm>
                <a:off x="1016000" y="5873750"/>
                <a:ext cx="630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2" name="Line 41"/>
              <p:cNvSpPr>
                <a:spLocks noChangeShapeType="1"/>
              </p:cNvSpPr>
              <p:nvPr/>
            </p:nvSpPr>
            <p:spPr bwMode="auto">
              <a:xfrm>
                <a:off x="1327150" y="5607050"/>
                <a:ext cx="0" cy="584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951" name="Text Box 5"/>
            <p:cNvSpPr txBox="1">
              <a:spLocks noChangeArrowheads="1"/>
            </p:cNvSpPr>
            <p:nvPr/>
          </p:nvSpPr>
          <p:spPr bwMode="auto">
            <a:xfrm>
              <a:off x="368300" y="3937000"/>
              <a:ext cx="2593723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Базовый алгоритм</a:t>
              </a:r>
            </a:p>
            <a:p>
              <a:r>
                <a:rPr lang="ru-RU" altLang="ru-RU" b="1"/>
                <a:t>шифрования</a:t>
              </a:r>
            </a:p>
          </p:txBody>
        </p:sp>
        <p:sp>
          <p:nvSpPr>
            <p:cNvPr id="38952" name="Line 13"/>
            <p:cNvSpPr>
              <a:spLocks noChangeShapeType="1"/>
            </p:cNvSpPr>
            <p:nvPr/>
          </p:nvSpPr>
          <p:spPr bwMode="auto">
            <a:xfrm>
              <a:off x="1390651" y="3625851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3" name="Line 13"/>
            <p:cNvSpPr>
              <a:spLocks noChangeShapeType="1"/>
            </p:cNvSpPr>
            <p:nvPr/>
          </p:nvSpPr>
          <p:spPr bwMode="auto">
            <a:xfrm>
              <a:off x="1746250" y="4648200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Прямоугольник 94"/>
            <p:cNvSpPr>
              <a:spLocks noChangeArrowheads="1"/>
            </p:cNvSpPr>
            <p:nvPr/>
          </p:nvSpPr>
          <p:spPr bwMode="auto">
            <a:xfrm>
              <a:off x="1701800" y="562610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Г</a:t>
              </a:r>
            </a:p>
          </p:txBody>
        </p:sp>
        <p:cxnSp>
          <p:nvCxnSpPr>
            <p:cNvPr id="38955" name="Прямая со стрелкой 95"/>
            <p:cNvCxnSpPr>
              <a:cxnSpLocks noChangeShapeType="1"/>
            </p:cNvCxnSpPr>
            <p:nvPr/>
          </p:nvCxnSpPr>
          <p:spPr bwMode="auto">
            <a:xfrm rot="10800000">
              <a:off x="2324100" y="3670300"/>
              <a:ext cx="4445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8956" name="Text Box 42"/>
            <p:cNvSpPr txBox="1">
              <a:spLocks noChangeArrowheads="1"/>
            </p:cNvSpPr>
            <p:nvPr/>
          </p:nvSpPr>
          <p:spPr bwMode="auto">
            <a:xfrm>
              <a:off x="2501900" y="33147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K</a:t>
              </a:r>
              <a:endParaRPr lang="ru-RU" altLang="ru-RU" b="1"/>
            </a:p>
          </p:txBody>
        </p:sp>
        <p:sp>
          <p:nvSpPr>
            <p:cNvPr id="38957" name="Line 13"/>
            <p:cNvSpPr>
              <a:spLocks noChangeShapeType="1"/>
            </p:cNvSpPr>
            <p:nvPr/>
          </p:nvSpPr>
          <p:spPr bwMode="auto">
            <a:xfrm>
              <a:off x="1657350" y="549275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8" name="Line 13"/>
            <p:cNvSpPr>
              <a:spLocks noChangeShapeType="1"/>
            </p:cNvSpPr>
            <p:nvPr/>
          </p:nvSpPr>
          <p:spPr bwMode="auto">
            <a:xfrm>
              <a:off x="2324100" y="367030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9" name="Line 9"/>
            <p:cNvSpPr>
              <a:spLocks noChangeShapeType="1"/>
            </p:cNvSpPr>
            <p:nvPr/>
          </p:nvSpPr>
          <p:spPr bwMode="auto">
            <a:xfrm>
              <a:off x="6527800" y="6229350"/>
              <a:ext cx="933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Достоинства и недостатки режима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66738" y="1179513"/>
            <a:ext cx="7696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altLang="ru-RU" b="1"/>
              <a:t>Достоинства алгоритма</a:t>
            </a:r>
            <a:r>
              <a:rPr lang="ru-RU" altLang="ru-RU"/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altLang="ru-RU"/>
              <a:t>Обеспечивается устойчивость к перестановке блоков криптограммы и навязыванию путем наложения, так как блоки криптограммы оказываются связанными между собой.</a:t>
            </a:r>
          </a:p>
          <a:p>
            <a:pPr marL="342900" indent="-342900">
              <a:buFontTx/>
              <a:buAutoNum type="arabicPeriod"/>
            </a:pPr>
            <a:r>
              <a:rPr lang="ru-RU" altLang="ru-RU"/>
              <a:t>Обеспечивается самосинхронизация  шифратора и дешифратора после приема первого блока криптограммы.</a:t>
            </a:r>
          </a:p>
          <a:p>
            <a:pPr marL="342900" indent="-342900"/>
            <a:r>
              <a:rPr lang="ru-RU" altLang="ru-RU" b="1"/>
              <a:t>Недостатки:</a:t>
            </a:r>
          </a:p>
          <a:p>
            <a:pPr marL="342900" indent="-342900">
              <a:buFontTx/>
              <a:buAutoNum type="arabicPeriod"/>
            </a:pPr>
            <a:r>
              <a:rPr lang="ru-RU" altLang="ru-RU"/>
              <a:t>Требуется формирование и передача на приемную сторону   синхропосылки. </a:t>
            </a:r>
          </a:p>
          <a:p>
            <a:pPr marL="342900" indent="-342900"/>
            <a:r>
              <a:rPr lang="ru-RU" altLang="ru-RU"/>
              <a:t>2. При расшифровании криптограммы происходит удвоенное размножение ошибок, возникших в ней при передаче по каналу связи.</a:t>
            </a:r>
          </a:p>
          <a:p>
            <a:pPr marL="342900" indent="-342900"/>
            <a:endParaRPr lang="ru-RU" altLang="ru-RU"/>
          </a:p>
          <a:p>
            <a:pPr marL="342900" indent="-342900">
              <a:buFontTx/>
              <a:buAutoNum type="arabicPeriod"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93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sz="3200" smtClean="0">
                <a:latin typeface="Times New Roman" pitchFamily="18" charset="0"/>
              </a:rPr>
              <a:t>Шифрование в режиме гаммирования с обратной связью по выходу</a:t>
            </a:r>
            <a:br>
              <a:rPr lang="ru-RU" altLang="ru-RU" sz="3200" smtClean="0">
                <a:latin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</a:rPr>
              <a:t> (упрощенная схема)</a:t>
            </a:r>
          </a:p>
        </p:txBody>
      </p:sp>
      <p:grpSp>
        <p:nvGrpSpPr>
          <p:cNvPr id="2" name="Группа 60"/>
          <p:cNvGrpSpPr>
            <a:grpSpLocks/>
          </p:cNvGrpSpPr>
          <p:nvPr/>
        </p:nvGrpSpPr>
        <p:grpSpPr bwMode="auto">
          <a:xfrm>
            <a:off x="1060450" y="1339850"/>
            <a:ext cx="7378700" cy="4695825"/>
            <a:chOff x="1104900" y="1339850"/>
            <a:chExt cx="7378700" cy="4695825"/>
          </a:xfrm>
        </p:grpSpPr>
        <p:sp>
          <p:nvSpPr>
            <p:cNvPr id="41988" name="Line 17"/>
            <p:cNvSpPr>
              <a:spLocks noChangeShapeType="1"/>
            </p:cNvSpPr>
            <p:nvPr/>
          </p:nvSpPr>
          <p:spPr bwMode="auto">
            <a:xfrm flipH="1">
              <a:off x="1797050" y="1784350"/>
              <a:ext cx="1588" cy="88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Line 19"/>
            <p:cNvSpPr>
              <a:spLocks noChangeShapeType="1"/>
            </p:cNvSpPr>
            <p:nvPr/>
          </p:nvSpPr>
          <p:spPr bwMode="auto">
            <a:xfrm flipV="1">
              <a:off x="1308100" y="1784350"/>
              <a:ext cx="450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Text Box 20"/>
            <p:cNvSpPr txBox="1">
              <a:spLocks noChangeArrowheads="1"/>
            </p:cNvSpPr>
            <p:nvPr/>
          </p:nvSpPr>
          <p:spPr bwMode="auto">
            <a:xfrm>
              <a:off x="1308100" y="1339850"/>
              <a:ext cx="28695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IV</a:t>
              </a:r>
              <a:r>
                <a:rPr lang="ru-RU" altLang="ru-RU" b="1"/>
                <a:t>   </a:t>
              </a:r>
              <a:r>
                <a:rPr lang="en-US" altLang="ru-RU" b="1"/>
                <a:t>(</a:t>
              </a:r>
              <a:r>
                <a:rPr lang="ru-RU" altLang="ru-RU" b="1"/>
                <a:t>Синхропосылка)</a:t>
              </a:r>
            </a:p>
          </p:txBody>
        </p:sp>
        <p:sp>
          <p:nvSpPr>
            <p:cNvPr id="41991" name="Line 44"/>
            <p:cNvSpPr>
              <a:spLocks noChangeShapeType="1"/>
            </p:cNvSpPr>
            <p:nvPr/>
          </p:nvSpPr>
          <p:spPr bwMode="auto">
            <a:xfrm>
              <a:off x="1752600" y="1784350"/>
              <a:ext cx="462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 flipH="1">
              <a:off x="2686050" y="5695950"/>
              <a:ext cx="1644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993" name="Прямая со стрелкой 78"/>
            <p:cNvCxnSpPr>
              <a:cxnSpLocks noChangeShapeType="1"/>
              <a:stCxn id="41991" idx="1"/>
            </p:cNvCxnSpPr>
            <p:nvPr/>
          </p:nvCxnSpPr>
          <p:spPr bwMode="auto">
            <a:xfrm rot="16200000" flipH="1">
              <a:off x="5930900" y="2228850"/>
              <a:ext cx="889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1994" name="Text Box 14"/>
            <p:cNvSpPr txBox="1">
              <a:spLocks noChangeArrowheads="1"/>
            </p:cNvSpPr>
            <p:nvPr/>
          </p:nvSpPr>
          <p:spPr bwMode="auto">
            <a:xfrm>
              <a:off x="4330700" y="5295900"/>
              <a:ext cx="976313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Канал</a:t>
              </a:r>
            </a:p>
            <a:p>
              <a:r>
                <a:rPr lang="ru-RU" altLang="ru-RU" b="1"/>
                <a:t>связи</a:t>
              </a:r>
            </a:p>
          </p:txBody>
        </p:sp>
        <p:sp>
          <p:nvSpPr>
            <p:cNvPr id="41995" name="Line 9"/>
            <p:cNvSpPr>
              <a:spLocks noChangeShapeType="1"/>
            </p:cNvSpPr>
            <p:nvPr/>
          </p:nvSpPr>
          <p:spPr bwMode="auto">
            <a:xfrm>
              <a:off x="5308600" y="5695950"/>
              <a:ext cx="13779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V="1">
              <a:off x="8439150" y="2273300"/>
              <a:ext cx="25400" cy="2000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Line 12"/>
            <p:cNvSpPr>
              <a:spLocks noChangeShapeType="1"/>
            </p:cNvSpPr>
            <p:nvPr/>
          </p:nvSpPr>
          <p:spPr bwMode="auto">
            <a:xfrm flipH="1">
              <a:off x="6927850" y="2317750"/>
              <a:ext cx="1555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Группа 41"/>
            <p:cNvGrpSpPr>
              <a:grpSpLocks/>
            </p:cNvGrpSpPr>
            <p:nvPr/>
          </p:nvGrpSpPr>
          <p:grpSpPr bwMode="auto">
            <a:xfrm>
              <a:off x="6642100" y="5429250"/>
              <a:ext cx="630238" cy="584200"/>
              <a:chOff x="1016000" y="5607050"/>
              <a:chExt cx="630238" cy="584200"/>
            </a:xfrm>
          </p:grpSpPr>
          <p:sp>
            <p:nvSpPr>
              <p:cNvPr id="42037" name="Oval 6"/>
              <p:cNvSpPr>
                <a:spLocks noChangeArrowheads="1"/>
              </p:cNvSpPr>
              <p:nvPr/>
            </p:nvSpPr>
            <p:spPr bwMode="auto">
              <a:xfrm>
                <a:off x="1016000" y="5607050"/>
                <a:ext cx="630238" cy="5413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42038" name="Line 16"/>
              <p:cNvSpPr>
                <a:spLocks noChangeShapeType="1"/>
              </p:cNvSpPr>
              <p:nvPr/>
            </p:nvSpPr>
            <p:spPr bwMode="auto">
              <a:xfrm>
                <a:off x="1016000" y="5873750"/>
                <a:ext cx="630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39" name="Line 41"/>
              <p:cNvSpPr>
                <a:spLocks noChangeShapeType="1"/>
              </p:cNvSpPr>
              <p:nvPr/>
            </p:nvSpPr>
            <p:spPr bwMode="auto">
              <a:xfrm>
                <a:off x="1327150" y="5607050"/>
                <a:ext cx="0" cy="584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6508750" y="4495800"/>
              <a:ext cx="1924124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b="1" dirty="0" smtClean="0"/>
                <a:t>Ts</a:t>
              </a:r>
              <a:r>
                <a:rPr lang="ru-RU" altLang="ru-RU" b="1" dirty="0" smtClean="0"/>
                <a:t> </a:t>
              </a:r>
              <a:r>
                <a:rPr lang="en-US" altLang="ru-RU" b="1" dirty="0" smtClean="0"/>
                <a:t>(</a:t>
              </a:r>
              <a:r>
                <a:rPr lang="ru-RU" altLang="ru-RU" b="1" dirty="0"/>
                <a:t>усечение)</a:t>
              </a:r>
            </a:p>
          </p:txBody>
        </p:sp>
        <p:sp>
          <p:nvSpPr>
            <p:cNvPr id="42000" name="Text Box 5"/>
            <p:cNvSpPr txBox="1">
              <a:spLocks noChangeArrowheads="1"/>
            </p:cNvSpPr>
            <p:nvPr/>
          </p:nvSpPr>
          <p:spPr bwMode="auto">
            <a:xfrm>
              <a:off x="6064250" y="2628900"/>
              <a:ext cx="1181734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Регистр</a:t>
              </a:r>
            </a:p>
          </p:txBody>
        </p:sp>
        <p:sp>
          <p:nvSpPr>
            <p:cNvPr id="42001" name="Line 7"/>
            <p:cNvSpPr>
              <a:spLocks noChangeShapeType="1"/>
            </p:cNvSpPr>
            <p:nvPr/>
          </p:nvSpPr>
          <p:spPr bwMode="auto">
            <a:xfrm>
              <a:off x="7950200" y="34798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Line 13"/>
            <p:cNvSpPr>
              <a:spLocks noChangeShapeType="1"/>
            </p:cNvSpPr>
            <p:nvPr/>
          </p:nvSpPr>
          <p:spPr bwMode="auto">
            <a:xfrm>
              <a:off x="6908800" y="2317750"/>
              <a:ext cx="0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Text Box 21"/>
            <p:cNvSpPr txBox="1">
              <a:spLocks noChangeArrowheads="1"/>
            </p:cNvSpPr>
            <p:nvPr/>
          </p:nvSpPr>
          <p:spPr bwMode="auto">
            <a:xfrm>
              <a:off x="7531100" y="525145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P</a:t>
              </a:r>
              <a:endParaRPr lang="ru-RU" altLang="ru-RU" b="1"/>
            </a:p>
          </p:txBody>
        </p:sp>
        <p:sp>
          <p:nvSpPr>
            <p:cNvPr id="42004" name="Text Box 22"/>
            <p:cNvSpPr txBox="1">
              <a:spLocks noChangeArrowheads="1"/>
            </p:cNvSpPr>
            <p:nvPr/>
          </p:nvSpPr>
          <p:spPr bwMode="auto">
            <a:xfrm>
              <a:off x="5930900" y="52959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С</a:t>
              </a:r>
            </a:p>
          </p:txBody>
        </p:sp>
        <p:sp>
          <p:nvSpPr>
            <p:cNvPr id="42005" name="Text Box 5"/>
            <p:cNvSpPr txBox="1">
              <a:spLocks noChangeArrowheads="1"/>
            </p:cNvSpPr>
            <p:nvPr/>
          </p:nvSpPr>
          <p:spPr bwMode="auto">
            <a:xfrm>
              <a:off x="5664200" y="3340100"/>
              <a:ext cx="2593723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Базовый алгоритм</a:t>
              </a:r>
            </a:p>
            <a:p>
              <a:r>
                <a:rPr lang="ru-RU" altLang="ru-RU" b="1"/>
                <a:t>шифрования</a:t>
              </a:r>
            </a:p>
          </p:txBody>
        </p:sp>
        <p:sp>
          <p:nvSpPr>
            <p:cNvPr id="42006" name="Line 13"/>
            <p:cNvSpPr>
              <a:spLocks noChangeShapeType="1"/>
            </p:cNvSpPr>
            <p:nvPr/>
          </p:nvSpPr>
          <p:spPr bwMode="auto">
            <a:xfrm>
              <a:off x="6686551" y="3028951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Line 13"/>
            <p:cNvSpPr>
              <a:spLocks noChangeShapeType="1"/>
            </p:cNvSpPr>
            <p:nvPr/>
          </p:nvSpPr>
          <p:spPr bwMode="auto">
            <a:xfrm>
              <a:off x="7042150" y="4051300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8" name="Прямоугольник 50"/>
            <p:cNvSpPr>
              <a:spLocks noChangeArrowheads="1"/>
            </p:cNvSpPr>
            <p:nvPr/>
          </p:nvSpPr>
          <p:spPr bwMode="auto">
            <a:xfrm>
              <a:off x="6997700" y="502920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Г</a:t>
              </a:r>
            </a:p>
          </p:txBody>
        </p:sp>
        <p:cxnSp>
          <p:nvCxnSpPr>
            <p:cNvPr id="42009" name="Прямая со стрелкой 80"/>
            <p:cNvCxnSpPr>
              <a:cxnSpLocks noChangeShapeType="1"/>
            </p:cNvCxnSpPr>
            <p:nvPr/>
          </p:nvCxnSpPr>
          <p:spPr bwMode="auto">
            <a:xfrm rot="10800000">
              <a:off x="7620000" y="3073400"/>
              <a:ext cx="4445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2010" name="Text Box 42"/>
            <p:cNvSpPr txBox="1">
              <a:spLocks noChangeArrowheads="1"/>
            </p:cNvSpPr>
            <p:nvPr/>
          </p:nvSpPr>
          <p:spPr bwMode="auto">
            <a:xfrm>
              <a:off x="7797800" y="27178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K</a:t>
              </a:r>
              <a:endParaRPr lang="ru-RU" altLang="ru-RU" b="1"/>
            </a:p>
          </p:txBody>
        </p:sp>
        <p:sp>
          <p:nvSpPr>
            <p:cNvPr id="42011" name="Line 13"/>
            <p:cNvSpPr>
              <a:spLocks noChangeShapeType="1"/>
            </p:cNvSpPr>
            <p:nvPr/>
          </p:nvSpPr>
          <p:spPr bwMode="auto">
            <a:xfrm>
              <a:off x="6953250" y="489585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2" name="Line 13"/>
            <p:cNvSpPr>
              <a:spLocks noChangeShapeType="1"/>
            </p:cNvSpPr>
            <p:nvPr/>
          </p:nvSpPr>
          <p:spPr bwMode="auto">
            <a:xfrm>
              <a:off x="7620000" y="307340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Text Box 14"/>
            <p:cNvSpPr txBox="1">
              <a:spLocks noChangeArrowheads="1"/>
            </p:cNvSpPr>
            <p:nvPr/>
          </p:nvSpPr>
          <p:spPr bwMode="auto">
            <a:xfrm>
              <a:off x="1949450" y="4559300"/>
              <a:ext cx="1874912" cy="4001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b="1" dirty="0" smtClean="0"/>
                <a:t>Ts</a:t>
              </a:r>
              <a:r>
                <a:rPr lang="ru-RU" altLang="ru-RU" b="1" dirty="0" smtClean="0"/>
                <a:t> </a:t>
              </a:r>
              <a:r>
                <a:rPr lang="en-US" altLang="ru-RU" b="1" dirty="0" smtClean="0"/>
                <a:t>(</a:t>
              </a:r>
              <a:r>
                <a:rPr lang="ru-RU" altLang="ru-RU" b="1" dirty="0"/>
                <a:t>усечение)</a:t>
              </a:r>
            </a:p>
          </p:txBody>
        </p:sp>
        <p:sp>
          <p:nvSpPr>
            <p:cNvPr id="42014" name="Text Box 5"/>
            <p:cNvSpPr txBox="1">
              <a:spLocks noChangeArrowheads="1"/>
            </p:cNvSpPr>
            <p:nvPr/>
          </p:nvSpPr>
          <p:spPr bwMode="auto">
            <a:xfrm>
              <a:off x="1504950" y="2692400"/>
              <a:ext cx="1181734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Регистр</a:t>
              </a:r>
            </a:p>
          </p:txBody>
        </p:sp>
        <p:sp>
          <p:nvSpPr>
            <p:cNvPr id="42015" name="Line 9"/>
            <p:cNvSpPr>
              <a:spLocks noChangeShapeType="1"/>
            </p:cNvSpPr>
            <p:nvPr/>
          </p:nvSpPr>
          <p:spPr bwMode="auto">
            <a:xfrm>
              <a:off x="1549400" y="5715000"/>
              <a:ext cx="5333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6" name="Line 7"/>
            <p:cNvSpPr>
              <a:spLocks noChangeShapeType="1"/>
            </p:cNvSpPr>
            <p:nvPr/>
          </p:nvSpPr>
          <p:spPr bwMode="auto">
            <a:xfrm>
              <a:off x="3390900" y="35433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7" name="Line 11"/>
            <p:cNvSpPr>
              <a:spLocks noChangeShapeType="1"/>
            </p:cNvSpPr>
            <p:nvPr/>
          </p:nvSpPr>
          <p:spPr bwMode="auto">
            <a:xfrm flipV="1">
              <a:off x="3949700" y="2247900"/>
              <a:ext cx="0" cy="2070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8" name="Line 12"/>
            <p:cNvSpPr>
              <a:spLocks noChangeShapeType="1"/>
            </p:cNvSpPr>
            <p:nvPr/>
          </p:nvSpPr>
          <p:spPr bwMode="auto">
            <a:xfrm flipH="1">
              <a:off x="2305050" y="2247900"/>
              <a:ext cx="1644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9" name="Line 13"/>
            <p:cNvSpPr>
              <a:spLocks noChangeShapeType="1"/>
            </p:cNvSpPr>
            <p:nvPr/>
          </p:nvSpPr>
          <p:spPr bwMode="auto">
            <a:xfrm flipH="1">
              <a:off x="2349500" y="2247900"/>
              <a:ext cx="1" cy="444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0" name="Text Box 21"/>
            <p:cNvSpPr txBox="1">
              <a:spLocks noChangeArrowheads="1"/>
            </p:cNvSpPr>
            <p:nvPr/>
          </p:nvSpPr>
          <p:spPr bwMode="auto">
            <a:xfrm>
              <a:off x="2971800" y="531495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C</a:t>
              </a:r>
              <a:endParaRPr lang="ru-RU" altLang="ru-RU" b="1"/>
            </a:p>
          </p:txBody>
        </p:sp>
        <p:sp>
          <p:nvSpPr>
            <p:cNvPr id="42021" name="Text Box 22"/>
            <p:cNvSpPr txBox="1">
              <a:spLocks noChangeArrowheads="1"/>
            </p:cNvSpPr>
            <p:nvPr/>
          </p:nvSpPr>
          <p:spPr bwMode="auto">
            <a:xfrm>
              <a:off x="1371600" y="535940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P</a:t>
              </a:r>
              <a:endParaRPr lang="ru-RU" altLang="ru-RU" b="1"/>
            </a:p>
          </p:txBody>
        </p:sp>
        <p:grpSp>
          <p:nvGrpSpPr>
            <p:cNvPr id="4" name="Группа 41"/>
            <p:cNvGrpSpPr>
              <a:grpSpLocks/>
            </p:cNvGrpSpPr>
            <p:nvPr/>
          </p:nvGrpSpPr>
          <p:grpSpPr bwMode="auto">
            <a:xfrm>
              <a:off x="2082800" y="5448300"/>
              <a:ext cx="630238" cy="584200"/>
              <a:chOff x="1016000" y="5607050"/>
              <a:chExt cx="630238" cy="584200"/>
            </a:xfrm>
          </p:grpSpPr>
          <p:sp>
            <p:nvSpPr>
              <p:cNvPr id="42034" name="Oval 6"/>
              <p:cNvSpPr>
                <a:spLocks noChangeArrowheads="1"/>
              </p:cNvSpPr>
              <p:nvPr/>
            </p:nvSpPr>
            <p:spPr bwMode="auto">
              <a:xfrm>
                <a:off x="1016000" y="5607050"/>
                <a:ext cx="630238" cy="5413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42035" name="Line 16"/>
              <p:cNvSpPr>
                <a:spLocks noChangeShapeType="1"/>
              </p:cNvSpPr>
              <p:nvPr/>
            </p:nvSpPr>
            <p:spPr bwMode="auto">
              <a:xfrm>
                <a:off x="1016000" y="5873750"/>
                <a:ext cx="630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36" name="Line 41"/>
              <p:cNvSpPr>
                <a:spLocks noChangeShapeType="1"/>
              </p:cNvSpPr>
              <p:nvPr/>
            </p:nvSpPr>
            <p:spPr bwMode="auto">
              <a:xfrm>
                <a:off x="1327150" y="5607050"/>
                <a:ext cx="0" cy="584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23" name="Text Box 5"/>
            <p:cNvSpPr txBox="1">
              <a:spLocks noChangeArrowheads="1"/>
            </p:cNvSpPr>
            <p:nvPr/>
          </p:nvSpPr>
          <p:spPr bwMode="auto">
            <a:xfrm>
              <a:off x="1104900" y="3403600"/>
              <a:ext cx="2593723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/>
                <a:t>Базовый алгоритм</a:t>
              </a:r>
            </a:p>
            <a:p>
              <a:r>
                <a:rPr lang="ru-RU" altLang="ru-RU" b="1"/>
                <a:t>шифрования</a:t>
              </a:r>
            </a:p>
          </p:txBody>
        </p:sp>
        <p:sp>
          <p:nvSpPr>
            <p:cNvPr id="42024" name="Line 13"/>
            <p:cNvSpPr>
              <a:spLocks noChangeShapeType="1"/>
            </p:cNvSpPr>
            <p:nvPr/>
          </p:nvSpPr>
          <p:spPr bwMode="auto">
            <a:xfrm>
              <a:off x="2127251" y="3092451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5" name="Line 13"/>
            <p:cNvSpPr>
              <a:spLocks noChangeShapeType="1"/>
            </p:cNvSpPr>
            <p:nvPr/>
          </p:nvSpPr>
          <p:spPr bwMode="auto">
            <a:xfrm>
              <a:off x="2482850" y="4114800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6" name="Прямоугольник 94"/>
            <p:cNvSpPr>
              <a:spLocks noChangeArrowheads="1"/>
            </p:cNvSpPr>
            <p:nvPr/>
          </p:nvSpPr>
          <p:spPr bwMode="auto">
            <a:xfrm>
              <a:off x="2438400" y="509270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Г</a:t>
              </a:r>
            </a:p>
          </p:txBody>
        </p:sp>
        <p:cxnSp>
          <p:nvCxnSpPr>
            <p:cNvPr id="42027" name="Прямая со стрелкой 95"/>
            <p:cNvCxnSpPr>
              <a:cxnSpLocks noChangeShapeType="1"/>
            </p:cNvCxnSpPr>
            <p:nvPr/>
          </p:nvCxnSpPr>
          <p:spPr bwMode="auto">
            <a:xfrm rot="10800000">
              <a:off x="3060700" y="3136900"/>
              <a:ext cx="4445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2028" name="Text Box 42"/>
            <p:cNvSpPr txBox="1">
              <a:spLocks noChangeArrowheads="1"/>
            </p:cNvSpPr>
            <p:nvPr/>
          </p:nvSpPr>
          <p:spPr bwMode="auto">
            <a:xfrm>
              <a:off x="3238500" y="278130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/>
                <a:t>K</a:t>
              </a:r>
              <a:endParaRPr lang="ru-RU" altLang="ru-RU" b="1"/>
            </a:p>
          </p:txBody>
        </p:sp>
        <p:sp>
          <p:nvSpPr>
            <p:cNvPr id="42029" name="Line 13"/>
            <p:cNvSpPr>
              <a:spLocks noChangeShapeType="1"/>
            </p:cNvSpPr>
            <p:nvPr/>
          </p:nvSpPr>
          <p:spPr bwMode="auto">
            <a:xfrm>
              <a:off x="2393950" y="495935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0" name="Line 13"/>
            <p:cNvSpPr>
              <a:spLocks noChangeShapeType="1"/>
            </p:cNvSpPr>
            <p:nvPr/>
          </p:nvSpPr>
          <p:spPr bwMode="auto">
            <a:xfrm>
              <a:off x="3060700" y="313690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1" name="Line 9"/>
            <p:cNvSpPr>
              <a:spLocks noChangeShapeType="1"/>
            </p:cNvSpPr>
            <p:nvPr/>
          </p:nvSpPr>
          <p:spPr bwMode="auto">
            <a:xfrm>
              <a:off x="7264400" y="5695950"/>
              <a:ext cx="933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42032" name="Прямая соединительная линия 57"/>
            <p:cNvCxnSpPr>
              <a:cxnSpLocks noChangeShapeType="1"/>
              <a:stCxn id="42017" idx="0"/>
            </p:cNvCxnSpPr>
            <p:nvPr/>
          </p:nvCxnSpPr>
          <p:spPr bwMode="auto">
            <a:xfrm rot="16200000" flipV="1">
              <a:off x="3216275" y="3584575"/>
              <a:ext cx="0" cy="14668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33" name="Прямая соединительная линия 58"/>
            <p:cNvCxnSpPr>
              <a:cxnSpLocks noChangeShapeType="1"/>
              <a:stCxn id="41996" idx="0"/>
            </p:cNvCxnSpPr>
            <p:nvPr/>
          </p:nvCxnSpPr>
          <p:spPr bwMode="auto">
            <a:xfrm rot="16200000" flipV="1">
              <a:off x="7750175" y="3584575"/>
              <a:ext cx="0" cy="13779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Режим гаммирования с обратной связью по выходу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Похож на режим </a:t>
            </a:r>
            <a:r>
              <a:rPr lang="en-US" altLang="ru-RU" smtClean="0"/>
              <a:t>CFB</a:t>
            </a:r>
            <a:r>
              <a:rPr lang="ru-RU" altLang="ru-RU" smtClean="0"/>
              <a:t> однако каждый бит зашифрованного текста не зависит от предыдущего бита, что позволяет избежать распространения ошибок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Выработка имитовставки</a:t>
            </a:r>
          </a:p>
        </p:txBody>
      </p:sp>
      <p:sp>
        <p:nvSpPr>
          <p:cNvPr id="44035" name="Text Box 1028"/>
          <p:cNvSpPr txBox="1">
            <a:spLocks noChangeArrowheads="1"/>
          </p:cNvSpPr>
          <p:nvPr/>
        </p:nvSpPr>
        <p:spPr bwMode="auto">
          <a:xfrm>
            <a:off x="3359150" y="5414963"/>
            <a:ext cx="577850" cy="452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1">
                <a:latin typeface="Times New Roman" pitchFamily="18" charset="0"/>
              </a:rPr>
              <a:t>H</a:t>
            </a:r>
            <a:r>
              <a:rPr lang="ru-RU" altLang="ru-RU" b="1" baseline="-25000">
                <a:latin typeface="Times New Roman" pitchFamily="18" charset="0"/>
              </a:rPr>
              <a:t>i</a:t>
            </a:r>
          </a:p>
        </p:txBody>
      </p:sp>
      <p:sp>
        <p:nvSpPr>
          <p:cNvPr id="44036" name="Text Box 1029"/>
          <p:cNvSpPr txBox="1">
            <a:spLocks noChangeArrowheads="1"/>
          </p:cNvSpPr>
          <p:nvPr/>
        </p:nvSpPr>
        <p:spPr bwMode="auto">
          <a:xfrm>
            <a:off x="4357688" y="2752725"/>
            <a:ext cx="682625" cy="566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1">
                <a:latin typeface="Times New Roman" pitchFamily="18" charset="0"/>
              </a:rPr>
              <a:t>H</a:t>
            </a:r>
            <a:r>
              <a:rPr lang="ru-RU" altLang="ru-RU" b="1" baseline="-25000">
                <a:latin typeface="Times New Roman" pitchFamily="18" charset="0"/>
              </a:rPr>
              <a:t>n</a:t>
            </a:r>
          </a:p>
        </p:txBody>
      </p:sp>
      <p:sp>
        <p:nvSpPr>
          <p:cNvPr id="44037" name="Text Box 1030"/>
          <p:cNvSpPr txBox="1">
            <a:spLocks noChangeArrowheads="1"/>
          </p:cNvSpPr>
          <p:nvPr/>
        </p:nvSpPr>
        <p:spPr bwMode="auto">
          <a:xfrm>
            <a:off x="6091238" y="2809875"/>
            <a:ext cx="1990725" cy="509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1">
                <a:latin typeface="Times New Roman" pitchFamily="18" charset="0"/>
              </a:rPr>
              <a:t>Имитовставка</a:t>
            </a:r>
          </a:p>
        </p:txBody>
      </p:sp>
      <p:sp>
        <p:nvSpPr>
          <p:cNvPr id="44038" name="Text Box 1031"/>
          <p:cNvSpPr txBox="1">
            <a:spLocks noChangeArrowheads="1"/>
          </p:cNvSpPr>
          <p:nvPr/>
        </p:nvSpPr>
        <p:spPr bwMode="auto">
          <a:xfrm>
            <a:off x="5618163" y="1789113"/>
            <a:ext cx="1524000" cy="454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1">
                <a:latin typeface="Times New Roman" pitchFamily="18" charset="0"/>
              </a:rPr>
              <a:t>Сообщение</a:t>
            </a:r>
          </a:p>
        </p:txBody>
      </p:sp>
      <p:sp>
        <p:nvSpPr>
          <p:cNvPr id="44039" name="Text Box 1032"/>
          <p:cNvSpPr txBox="1">
            <a:spLocks noChangeArrowheads="1"/>
          </p:cNvSpPr>
          <p:nvPr/>
        </p:nvSpPr>
        <p:spPr bwMode="auto">
          <a:xfrm>
            <a:off x="890588" y="4318000"/>
            <a:ext cx="525462" cy="509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sz="2400" b="1">
                <a:latin typeface="Times New Roman" pitchFamily="18" charset="0"/>
              </a:rPr>
              <a:t>K</a:t>
            </a:r>
          </a:p>
        </p:txBody>
      </p:sp>
      <p:sp>
        <p:nvSpPr>
          <p:cNvPr id="44040" name="Text Box 1033"/>
          <p:cNvSpPr txBox="1">
            <a:spLocks noChangeArrowheads="1"/>
          </p:cNvSpPr>
          <p:nvPr/>
        </p:nvSpPr>
        <p:spPr bwMode="auto">
          <a:xfrm>
            <a:off x="838200" y="1676400"/>
            <a:ext cx="2468563" cy="679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1">
                <a:latin typeface="Times New Roman" pitchFamily="18" charset="0"/>
              </a:rPr>
              <a:t>M</a:t>
            </a:r>
            <a:r>
              <a:rPr lang="ru-RU" altLang="ru-RU" b="1" baseline="-25000">
                <a:latin typeface="Times New Roman" pitchFamily="18" charset="0"/>
              </a:rPr>
              <a:t>1</a:t>
            </a:r>
            <a:r>
              <a:rPr lang="ru-RU" altLang="ru-RU" b="1">
                <a:latin typeface="Times New Roman" pitchFamily="18" charset="0"/>
              </a:rPr>
              <a:t> M</a:t>
            </a:r>
            <a:r>
              <a:rPr lang="ru-RU" altLang="ru-RU" b="1" baseline="-25000">
                <a:latin typeface="Times New Roman" pitchFamily="18" charset="0"/>
              </a:rPr>
              <a:t>2</a:t>
            </a:r>
            <a:r>
              <a:rPr lang="ru-RU" altLang="ru-RU" b="1">
                <a:latin typeface="Times New Roman" pitchFamily="18" charset="0"/>
              </a:rPr>
              <a:t> M</a:t>
            </a:r>
            <a:r>
              <a:rPr lang="ru-RU" altLang="ru-RU" b="1" baseline="-25000">
                <a:latin typeface="Times New Roman" pitchFamily="18" charset="0"/>
              </a:rPr>
              <a:t>3….</a:t>
            </a:r>
            <a:r>
              <a:rPr lang="ru-RU" altLang="ru-RU" b="1">
                <a:latin typeface="Times New Roman" pitchFamily="18" charset="0"/>
              </a:rPr>
              <a:t> M </a:t>
            </a:r>
            <a:r>
              <a:rPr lang="ru-RU" altLang="ru-RU" b="1" baseline="-25000">
                <a:latin typeface="Times New Roman" pitchFamily="18" charset="0"/>
              </a:rPr>
              <a:t>n-1</a:t>
            </a:r>
            <a:r>
              <a:rPr lang="ru-RU" altLang="ru-RU" b="1">
                <a:latin typeface="Times New Roman" pitchFamily="18" charset="0"/>
              </a:rPr>
              <a:t>M</a:t>
            </a:r>
            <a:r>
              <a:rPr lang="ru-RU" altLang="ru-RU" b="1" baseline="-25000">
                <a:latin typeface="Times New Roman" pitchFamily="18" charset="0"/>
              </a:rPr>
              <a:t>n</a:t>
            </a:r>
          </a:p>
        </p:txBody>
      </p:sp>
      <p:sp>
        <p:nvSpPr>
          <p:cNvPr id="44041" name="Text Box 1034"/>
          <p:cNvSpPr txBox="1">
            <a:spLocks noChangeArrowheads="1"/>
          </p:cNvSpPr>
          <p:nvPr/>
        </p:nvSpPr>
        <p:spPr bwMode="auto">
          <a:xfrm>
            <a:off x="1598613" y="4175125"/>
            <a:ext cx="2028825" cy="1073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1">
                <a:latin typeface="Times New Roman" pitchFamily="18" charset="0"/>
              </a:rPr>
              <a:t>Блочное шифрование (16 раундов)</a:t>
            </a:r>
          </a:p>
        </p:txBody>
      </p:sp>
      <p:sp>
        <p:nvSpPr>
          <p:cNvPr id="44042" name="Oval 1035"/>
          <p:cNvSpPr>
            <a:spLocks noChangeArrowheads="1"/>
          </p:cNvSpPr>
          <p:nvPr/>
        </p:nvSpPr>
        <p:spPr bwMode="auto">
          <a:xfrm>
            <a:off x="2095500" y="2922588"/>
            <a:ext cx="498475" cy="536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4043" name="Line 1036"/>
          <p:cNvSpPr>
            <a:spLocks noChangeShapeType="1"/>
          </p:cNvSpPr>
          <p:nvPr/>
        </p:nvSpPr>
        <p:spPr bwMode="auto">
          <a:xfrm>
            <a:off x="2362200" y="2166938"/>
            <a:ext cx="0" cy="7350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Line 1037"/>
          <p:cNvSpPr>
            <a:spLocks noChangeShapeType="1"/>
          </p:cNvSpPr>
          <p:nvPr/>
        </p:nvSpPr>
        <p:spPr bwMode="auto">
          <a:xfrm>
            <a:off x="2362200" y="2901950"/>
            <a:ext cx="0" cy="13033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038"/>
          <p:cNvSpPr>
            <a:spLocks noChangeShapeType="1"/>
          </p:cNvSpPr>
          <p:nvPr/>
        </p:nvSpPr>
        <p:spPr bwMode="auto">
          <a:xfrm>
            <a:off x="2362200" y="5281613"/>
            <a:ext cx="0" cy="565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039"/>
          <p:cNvSpPr>
            <a:spLocks noChangeShapeType="1"/>
          </p:cNvSpPr>
          <p:nvPr/>
        </p:nvSpPr>
        <p:spPr bwMode="auto">
          <a:xfrm flipH="1" flipV="1">
            <a:off x="4095750" y="3205163"/>
            <a:ext cx="0" cy="26622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040"/>
          <p:cNvSpPr>
            <a:spLocks noChangeShapeType="1"/>
          </p:cNvSpPr>
          <p:nvPr/>
        </p:nvSpPr>
        <p:spPr bwMode="auto">
          <a:xfrm flipH="1">
            <a:off x="2571750" y="3186113"/>
            <a:ext cx="1524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041"/>
          <p:cNvSpPr>
            <a:spLocks noChangeShapeType="1"/>
          </p:cNvSpPr>
          <p:nvPr/>
        </p:nvSpPr>
        <p:spPr bwMode="auto">
          <a:xfrm flipH="1">
            <a:off x="2098675" y="3186113"/>
            <a:ext cx="525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1042"/>
          <p:cNvSpPr>
            <a:spLocks noChangeShapeType="1"/>
          </p:cNvSpPr>
          <p:nvPr/>
        </p:nvSpPr>
        <p:spPr bwMode="auto">
          <a:xfrm>
            <a:off x="6038850" y="3205163"/>
            <a:ext cx="6826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1043"/>
          <p:cNvSpPr>
            <a:spLocks noChangeShapeType="1"/>
          </p:cNvSpPr>
          <p:nvPr/>
        </p:nvSpPr>
        <p:spPr bwMode="auto">
          <a:xfrm>
            <a:off x="1100138" y="4714875"/>
            <a:ext cx="5254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Text Box 1044"/>
          <p:cNvSpPr txBox="1">
            <a:spLocks noChangeArrowheads="1"/>
          </p:cNvSpPr>
          <p:nvPr/>
        </p:nvSpPr>
        <p:spPr bwMode="auto">
          <a:xfrm>
            <a:off x="4883150" y="2922588"/>
            <a:ext cx="1155700" cy="6794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sz="1600">
                <a:latin typeface="Times New Roman" pitchFamily="18" charset="0"/>
              </a:rPr>
              <a:t>Выборка l бит</a:t>
            </a:r>
          </a:p>
        </p:txBody>
      </p:sp>
      <p:sp>
        <p:nvSpPr>
          <p:cNvPr id="44052" name="Line 1045"/>
          <p:cNvSpPr>
            <a:spLocks noChangeShapeType="1"/>
          </p:cNvSpPr>
          <p:nvPr/>
        </p:nvSpPr>
        <p:spPr bwMode="auto">
          <a:xfrm>
            <a:off x="4462463" y="29225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3" name="Line 1046"/>
          <p:cNvSpPr>
            <a:spLocks noChangeShapeType="1"/>
          </p:cNvSpPr>
          <p:nvPr/>
        </p:nvSpPr>
        <p:spPr bwMode="auto">
          <a:xfrm>
            <a:off x="4095750" y="32051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4" name="Line 1047"/>
          <p:cNvSpPr>
            <a:spLocks noChangeShapeType="1"/>
          </p:cNvSpPr>
          <p:nvPr/>
        </p:nvSpPr>
        <p:spPr bwMode="auto">
          <a:xfrm>
            <a:off x="2362200" y="5810250"/>
            <a:ext cx="1733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5" name="Line 1048"/>
          <p:cNvSpPr>
            <a:spLocks noChangeShapeType="1"/>
          </p:cNvSpPr>
          <p:nvPr/>
        </p:nvSpPr>
        <p:spPr bwMode="auto">
          <a:xfrm>
            <a:off x="1422400" y="2168525"/>
            <a:ext cx="5305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/>
          <a:lstStyle/>
          <a:p>
            <a:r>
              <a:rPr lang="ru-RU" sz="4000" dirty="0" smtClean="0"/>
              <a:t>Назначение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700" y="12065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Определяет алгоритмы базовых блочных шифров  для обеспечения конфиденциальности, аутентичности и целостности информации при ее передаче, обработке и хранении в автоматизированных системах.</a:t>
            </a:r>
          </a:p>
          <a:p>
            <a:pPr>
              <a:buNone/>
            </a:pPr>
            <a:r>
              <a:rPr lang="ru-RU" sz="2000" dirty="0" smtClean="0"/>
              <a:t>    Алгоритмы криптографических преобразований: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удовлетворяют современным криптографическим требованиям;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 накладывают ограничений на степень секретности защищаемой информации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предназначены для аппаратной и программной реализации;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    Стандарт определяет </a:t>
            </a:r>
            <a:r>
              <a:rPr lang="ru-RU" sz="2000" b="1" dirty="0" smtClean="0"/>
              <a:t>два алгоритма </a:t>
            </a:r>
            <a:r>
              <a:rPr lang="ru-RU" sz="2000" dirty="0" smtClean="0"/>
              <a:t>шифрования:</a:t>
            </a:r>
          </a:p>
          <a:p>
            <a:pPr>
              <a:buNone/>
            </a:pPr>
            <a:r>
              <a:rPr lang="ru-RU" sz="2000" dirty="0" smtClean="0"/>
              <a:t>     - блоков  длиной 64 бита; </a:t>
            </a:r>
          </a:p>
          <a:p>
            <a:pPr>
              <a:buNone/>
            </a:pPr>
            <a:r>
              <a:rPr lang="ru-RU" sz="2000" dirty="0" smtClean="0"/>
              <a:t>      - блоков  длиной 128 бит.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44291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Характеристики режимов- выводы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79512" y="1412776"/>
            <a:ext cx="8763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ECB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ru-RU" b="1" dirty="0"/>
              <a:t> простота реализации, независимость порядка шифрования</a:t>
            </a:r>
          </a:p>
          <a:p>
            <a:r>
              <a:rPr lang="ru-RU" b="1" dirty="0"/>
              <a:t>блоков</a:t>
            </a:r>
            <a:r>
              <a:rPr lang="ru-RU" b="1" dirty="0" smtClean="0"/>
              <a:t>. Возможна </a:t>
            </a:r>
            <a:r>
              <a:rPr lang="ru-RU" b="1" dirty="0"/>
              <a:t>атака со словарем, когда путем передачи специально подобранных сообщений определяется содержание криптограммы</a:t>
            </a:r>
            <a:r>
              <a:rPr lang="ru-RU" b="1" dirty="0" smtClean="0"/>
              <a:t>. Возможна </a:t>
            </a:r>
            <a:r>
              <a:rPr lang="ru-RU" b="1" dirty="0"/>
              <a:t>подмена зашифрованных блоков.</a:t>
            </a:r>
          </a:p>
          <a:p>
            <a:r>
              <a:rPr lang="ru-RU" b="1" dirty="0"/>
              <a:t>Размножение ошибок. (Одна ошибка в канале вызывает </a:t>
            </a:r>
            <a:r>
              <a:rPr lang="ru-RU" b="1" dirty="0" smtClean="0"/>
              <a:t>искажение всего </a:t>
            </a:r>
            <a:r>
              <a:rPr lang="ru-RU" b="1" dirty="0"/>
              <a:t>блока длиной 64 бита).</a:t>
            </a:r>
          </a:p>
          <a:p>
            <a:r>
              <a:rPr lang="en-US" sz="2400" b="1" dirty="0"/>
              <a:t>CBC</a:t>
            </a:r>
            <a:r>
              <a:rPr lang="ru-RU" sz="2400" b="1" dirty="0"/>
              <a:t>:</a:t>
            </a:r>
            <a:r>
              <a:rPr lang="ru-RU" b="1" dirty="0"/>
              <a:t>  Искажение одного блока криптограммы приводит к искажению двух блоков расшифрованного сообщения. Обеспечивает защиту от подменены блоков криптограммы. Сдвиг блока (вставка выпадение символа) приводят к полному не восстановлению текста. 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8121650" y="28908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200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CFB</a:t>
            </a:r>
            <a:r>
              <a:rPr lang="ru-RU" sz="2400" b="1" dirty="0" smtClean="0"/>
              <a:t>:</a:t>
            </a:r>
            <a:r>
              <a:rPr lang="ru-RU" b="1" dirty="0" smtClean="0"/>
              <a:t> Осуществляет потоковое шифрование. Искажение одного блока криптограммы приводит к искажению двух блоков расшифрованного сообщения. Обеспечивает защиту от подмены блоков криптограммы. Обладает свойством самосинхронизации.</a:t>
            </a:r>
          </a:p>
          <a:p>
            <a:r>
              <a:rPr lang="en-US" sz="2400" b="1" dirty="0" smtClean="0"/>
              <a:t>OFB</a:t>
            </a:r>
            <a:r>
              <a:rPr lang="ru-RU" sz="2400" b="1" dirty="0" smtClean="0"/>
              <a:t>:</a:t>
            </a:r>
            <a:r>
              <a:rPr lang="ru-RU" b="1" dirty="0" smtClean="0"/>
              <a:t> Осуществляет потоковое шифрование. Не размножает ошибки  в криптограмме за счет помех в канале связи. Открытый вопрос о периоде гаммы.  Возможно навязывание наложением ложного сообщения.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Принцип построения базового блочного шифра с длиной блока 64 бита</a:t>
            </a:r>
            <a:br>
              <a:rPr lang="ru-RU" sz="2800" dirty="0" smtClean="0"/>
            </a:br>
            <a:r>
              <a:rPr lang="ru-RU" sz="2800" dirty="0" smtClean="0"/>
              <a:t>(шифр «Магма»)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05105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Длина шифруемого блока - 64 бита,</a:t>
            </a:r>
          </a:p>
          <a:p>
            <a:pPr eaLnBrk="1" hangingPunct="1"/>
            <a:r>
              <a:rPr lang="ru-RU" sz="2800" dirty="0" smtClean="0"/>
              <a:t>Длина ключа - 256 бит,</a:t>
            </a:r>
          </a:p>
          <a:p>
            <a:pPr eaLnBrk="1" hangingPunct="1"/>
            <a:r>
              <a:rPr lang="ru-RU" sz="2800" dirty="0" smtClean="0"/>
              <a:t>Число раундов шифрования -32,</a:t>
            </a:r>
          </a:p>
          <a:p>
            <a:pPr eaLnBrk="1" hangingPunct="1"/>
            <a:r>
              <a:rPr lang="ru-RU" sz="2800" dirty="0" smtClean="0"/>
              <a:t>Длина блока(машинного слова) для выполнения преобразований -32 разряда,</a:t>
            </a:r>
          </a:p>
          <a:p>
            <a:pPr eaLnBrk="1" hangingPunct="1"/>
            <a:r>
              <a:rPr lang="ru-RU" sz="2800" dirty="0" smtClean="0"/>
              <a:t>Количество режимов работы –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1454150" y="627063"/>
          <a:ext cx="6573838" cy="4891087"/>
        </p:xfrm>
        <a:graphic>
          <a:graphicData uri="http://schemas.openxmlformats.org/presentationml/2006/ole">
            <p:oleObj spid="_x0000_s1030" name="Visio" r:id="rId3" imgW="6224778" imgH="463143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6877</TotalTime>
  <Words>2527</Words>
  <Application>Microsoft Office PowerPoint</Application>
  <PresentationFormat>Экран (4:3)</PresentationFormat>
  <Paragraphs>489</Paragraphs>
  <Slides>71</Slides>
  <Notes>0</Notes>
  <HiddenSlides>19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Оформление по умолчанию</vt:lpstr>
      <vt:lpstr>Document</vt:lpstr>
      <vt:lpstr>Visio</vt:lpstr>
      <vt:lpstr>Equation</vt:lpstr>
      <vt:lpstr>    Лекция Современные стандарты шифрования </vt:lpstr>
      <vt:lpstr>Учебные вопросы:</vt:lpstr>
      <vt:lpstr>Блочные шифры</vt:lpstr>
      <vt:lpstr>Сравнительная характеристика блочных шифров</vt:lpstr>
      <vt:lpstr>1.1. Общая характеристика  стандарта шифрования ГОСТ Р34.12-2015   Введен с 1.01.2016 Заменяет действующий стандарт ГОСТ 28147-89   </vt:lpstr>
      <vt:lpstr>Слайд 6</vt:lpstr>
      <vt:lpstr>Назначение</vt:lpstr>
      <vt:lpstr>Принцип построения базового блочного шифра с длиной блока 64 бита (шифр «Магма»)</vt:lpstr>
      <vt:lpstr>Слайд 9</vt:lpstr>
      <vt:lpstr>Слайд 10</vt:lpstr>
      <vt:lpstr>Базовый алгоритм шифрования </vt:lpstr>
      <vt:lpstr>Таблица подстановок 1</vt:lpstr>
      <vt:lpstr>Базовый алгоритм криптографических преобразований преобразований</vt:lpstr>
      <vt:lpstr>Алгоритм развертывания ключа</vt:lpstr>
      <vt:lpstr>Алгоритм блочного шифрования с длиной блока n=128 бит (шифр «Кузнечик»)</vt:lpstr>
      <vt:lpstr>Основные параметры</vt:lpstr>
      <vt:lpstr>Описание алгоритма блочного шифрования с блоком n = 128 бит</vt:lpstr>
      <vt:lpstr>Алгоритм шифрования 128 битного блока</vt:lpstr>
      <vt:lpstr>Шифрование</vt:lpstr>
      <vt:lpstr>Расшифрование</vt:lpstr>
      <vt:lpstr>Основные обозначеня</vt:lpstr>
      <vt:lpstr>S -  блок подстановок</vt:lpstr>
      <vt:lpstr>Слайд 23</vt:lpstr>
      <vt:lpstr>Схема линейного преобразования</vt:lpstr>
      <vt:lpstr>L-преобразование</vt:lpstr>
      <vt:lpstr>L- преобразование при расшифровании</vt:lpstr>
      <vt:lpstr>Принцип выработки раундовых ключей</vt:lpstr>
      <vt:lpstr>Схема выработки раундовых ключей алгоритма  шифрования </vt:lpstr>
      <vt:lpstr>Линейное преобразование l</vt:lpstr>
      <vt:lpstr>Примеры реализации  ГОСТ Р34.12 - 2015  Устройство криптографической защиты «Криптон»  Производитель ООО Фирма «Анкад»  г. Зеленоград Московская Обл.</vt:lpstr>
      <vt:lpstr>Слайд 31</vt:lpstr>
      <vt:lpstr>Система криптографической защиты информации КРИПТОН </vt:lpstr>
      <vt:lpstr>Устройства криптографической защиты данных (УКЗД) серии КРИПТОН </vt:lpstr>
      <vt:lpstr>Сравнительные характеристики  УКЗД КРИПТОН</vt:lpstr>
      <vt:lpstr>Криптон 4/PCI</vt:lpstr>
      <vt:lpstr>Криптон 8/PCI</vt:lpstr>
      <vt:lpstr>Криптон 9/PCI</vt:lpstr>
      <vt:lpstr>Слайд 38</vt:lpstr>
      <vt:lpstr>Основные параметры шифра</vt:lpstr>
      <vt:lpstr>Принцип шифрования AES</vt:lpstr>
      <vt:lpstr>Создание исходной матрицы состояний</vt:lpstr>
      <vt:lpstr>Слайд 42</vt:lpstr>
      <vt:lpstr>Постановка SubByte (замена байтов)</vt:lpstr>
      <vt:lpstr>Процессы SubByte и INSubByt</vt:lpstr>
      <vt:lpstr>Перестановка байт в строках ShiftRows </vt:lpstr>
      <vt:lpstr>Пример перестановки ShiftRows </vt:lpstr>
      <vt:lpstr>Слайд 47</vt:lpstr>
      <vt:lpstr>Перемешивание столбцов MixColumus</vt:lpstr>
      <vt:lpstr>Перемешивание бит в столбцах</vt:lpstr>
      <vt:lpstr>Пример операции перемешивания бит в столбцах</vt:lpstr>
      <vt:lpstr>Добавление раундового ключа AddRoundKey</vt:lpstr>
      <vt:lpstr>Слайд 52</vt:lpstr>
      <vt:lpstr>Слайд 53</vt:lpstr>
      <vt:lpstr>Характеристики шифра АЕS</vt:lpstr>
      <vt:lpstr>Слайд 55</vt:lpstr>
      <vt:lpstr>3. Режимы работы блочных шифров ГОСТ Р 34.13-2015</vt:lpstr>
      <vt:lpstr>Слайд 57</vt:lpstr>
      <vt:lpstr>Режим простой замены</vt:lpstr>
      <vt:lpstr>Достоинства и недостатки режима</vt:lpstr>
      <vt:lpstr>Вариант подмены  зашифрованных сообщений в режиме простой замены</vt:lpstr>
      <vt:lpstr>Режим простой замены с зацеплением</vt:lpstr>
      <vt:lpstr>Режим простой замены с зацеплением</vt:lpstr>
      <vt:lpstr>Шифрование в режиме гаммирования</vt:lpstr>
      <vt:lpstr>Достоинства и недостатки режима</vt:lpstr>
      <vt:lpstr>Шифрование в режиме гаммирования с обратной связью по шифртексту  (упрощенная схема)</vt:lpstr>
      <vt:lpstr>Достоинства и недостатки режима</vt:lpstr>
      <vt:lpstr>Шифрование в режиме гаммирования с обратной связью по выходу  (упрощенная схема)</vt:lpstr>
      <vt:lpstr>Режим гаммирования с обратной связью по выходу</vt:lpstr>
      <vt:lpstr>Выработка имитовставки</vt:lpstr>
      <vt:lpstr>Характеристики режимов- выводы</vt:lpstr>
      <vt:lpstr>Слайд 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шифрования ГОСТ 28147-89</dc:title>
  <dc:creator>Yakovlev</dc:creator>
  <cp:lastModifiedBy>Victor</cp:lastModifiedBy>
  <cp:revision>127</cp:revision>
  <dcterms:created xsi:type="dcterms:W3CDTF">2005-10-19T09:27:04Z</dcterms:created>
  <dcterms:modified xsi:type="dcterms:W3CDTF">2018-03-14T15:23:33Z</dcterms:modified>
</cp:coreProperties>
</file>